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7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827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 autoAdjust="0"/>
    <p:restoredTop sz="94717" autoAdjust="0"/>
  </p:normalViewPr>
  <p:slideViewPr>
    <p:cSldViewPr>
      <p:cViewPr varScale="1">
        <p:scale>
          <a:sx n="109" d="100"/>
          <a:sy n="109" d="100"/>
        </p:scale>
        <p:origin x="-62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A8019-6ECD-471F-BEA4-35DFB3EEF2B5}" type="datetimeFigureOut">
              <a:rPr lang="en-AU" smtClean="0"/>
              <a:pPr/>
              <a:t>14/01/2016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84CD6-CA76-4206-B9FD-3D5751F775EB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A8019-6ECD-471F-BEA4-35DFB3EEF2B5}" type="datetimeFigureOut">
              <a:rPr lang="en-AU" smtClean="0"/>
              <a:pPr/>
              <a:t>14/01/2016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84CD6-CA76-4206-B9FD-3D5751F775EB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A8019-6ECD-471F-BEA4-35DFB3EEF2B5}" type="datetimeFigureOut">
              <a:rPr lang="en-AU" smtClean="0"/>
              <a:pPr/>
              <a:t>14/01/2016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84CD6-CA76-4206-B9FD-3D5751F775EB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A8019-6ECD-471F-BEA4-35DFB3EEF2B5}" type="datetimeFigureOut">
              <a:rPr lang="en-AU" smtClean="0"/>
              <a:pPr/>
              <a:t>14/01/2016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84CD6-CA76-4206-B9FD-3D5751F775EB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A8019-6ECD-471F-BEA4-35DFB3EEF2B5}" type="datetimeFigureOut">
              <a:rPr lang="en-AU" smtClean="0"/>
              <a:pPr/>
              <a:t>14/01/2016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84CD6-CA76-4206-B9FD-3D5751F775EB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A8019-6ECD-471F-BEA4-35DFB3EEF2B5}" type="datetimeFigureOut">
              <a:rPr lang="en-AU" smtClean="0"/>
              <a:pPr/>
              <a:t>14/01/2016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84CD6-CA76-4206-B9FD-3D5751F775EB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A8019-6ECD-471F-BEA4-35DFB3EEF2B5}" type="datetimeFigureOut">
              <a:rPr lang="en-AU" smtClean="0"/>
              <a:pPr/>
              <a:t>14/01/2016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84CD6-CA76-4206-B9FD-3D5751F775EB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A8019-6ECD-471F-BEA4-35DFB3EEF2B5}" type="datetimeFigureOut">
              <a:rPr lang="en-AU" smtClean="0"/>
              <a:pPr/>
              <a:t>14/01/2016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84CD6-CA76-4206-B9FD-3D5751F775EB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A8019-6ECD-471F-BEA4-35DFB3EEF2B5}" type="datetimeFigureOut">
              <a:rPr lang="en-AU" smtClean="0"/>
              <a:pPr/>
              <a:t>14/01/2016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84CD6-CA76-4206-B9FD-3D5751F775EB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A8019-6ECD-471F-BEA4-35DFB3EEF2B5}" type="datetimeFigureOut">
              <a:rPr lang="en-AU" smtClean="0"/>
              <a:pPr/>
              <a:t>14/01/2016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84CD6-CA76-4206-B9FD-3D5751F775EB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A8019-6ECD-471F-BEA4-35DFB3EEF2B5}" type="datetimeFigureOut">
              <a:rPr lang="en-AU" smtClean="0"/>
              <a:pPr/>
              <a:t>14/01/2016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84CD6-CA76-4206-B9FD-3D5751F775EB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0">
              <a:schemeClr val="accent4">
                <a:lumMod val="40000"/>
                <a:lumOff val="60000"/>
              </a:schemeClr>
            </a:gs>
            <a:gs pos="50000">
              <a:schemeClr val="accent4">
                <a:lumMod val="60000"/>
                <a:lumOff val="4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9A8019-6ECD-471F-BEA4-35DFB3EEF2B5}" type="datetimeFigureOut">
              <a:rPr lang="en-AU" smtClean="0"/>
              <a:pPr/>
              <a:t>14/01/2016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784CD6-CA76-4206-B9FD-3D5751F775EB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gif"/><Relationship Id="rId3" Type="http://schemas.openxmlformats.org/officeDocument/2006/relationships/image" Target="../media/image13.jpeg"/><Relationship Id="rId7" Type="http://schemas.openxmlformats.org/officeDocument/2006/relationships/image" Target="../media/image17.gif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gif"/><Relationship Id="rId5" Type="http://schemas.openxmlformats.org/officeDocument/2006/relationships/image" Target="../media/image15.gif"/><Relationship Id="rId4" Type="http://schemas.openxmlformats.org/officeDocument/2006/relationships/image" Target="../media/image14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uchsiastars.com/" TargetMode="External"/><Relationship Id="rId2" Type="http://schemas.openxmlformats.org/officeDocument/2006/relationships/hyperlink" Target="http://www.rickrichards.com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332656"/>
            <a:ext cx="7772400" cy="2592288"/>
          </a:xfrm>
        </p:spPr>
        <p:txBody>
          <a:bodyPr>
            <a:normAutofit fontScale="90000"/>
          </a:bodyPr>
          <a:lstStyle/>
          <a:p>
            <a:r>
              <a:rPr lang="en-AU" dirty="0" smtClean="0">
                <a:latin typeface="Papyrus" pitchFamily="66" charset="0"/>
              </a:rPr>
              <a:t>Research of the Human Body to its Core, which is the Sanskrit Alphabet –</a:t>
            </a:r>
            <a:r>
              <a:rPr lang="en-AU" dirty="0" err="1" smtClean="0">
                <a:latin typeface="Papyrus" pitchFamily="66" charset="0"/>
              </a:rPr>
              <a:t>Deva</a:t>
            </a:r>
            <a:r>
              <a:rPr lang="en-AU" dirty="0" err="1">
                <a:latin typeface="Papyrus" pitchFamily="66" charset="0"/>
              </a:rPr>
              <a:t>n</a:t>
            </a:r>
            <a:r>
              <a:rPr lang="en-AU" dirty="0" err="1" smtClean="0">
                <a:latin typeface="Papyrus" pitchFamily="66" charset="0"/>
              </a:rPr>
              <a:t>agari</a:t>
            </a:r>
            <a:endParaRPr lang="en-AU" dirty="0">
              <a:latin typeface="Papyrus" pitchFamily="66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5157192"/>
            <a:ext cx="5796136" cy="1584176"/>
          </a:xfrm>
        </p:spPr>
        <p:txBody>
          <a:bodyPr/>
          <a:lstStyle/>
          <a:p>
            <a:r>
              <a:rPr lang="en-AU" dirty="0" smtClean="0">
                <a:solidFill>
                  <a:srgbClr val="48275D"/>
                </a:solidFill>
                <a:latin typeface="Papyrus" pitchFamily="66" charset="0"/>
              </a:rPr>
              <a:t>Michael Perring – </a:t>
            </a:r>
            <a:r>
              <a:rPr lang="en-AU" dirty="0" err="1" smtClean="0">
                <a:solidFill>
                  <a:srgbClr val="48275D"/>
                </a:solidFill>
                <a:latin typeface="Papyrus" pitchFamily="66" charset="0"/>
              </a:rPr>
              <a:t>omdevaji</a:t>
            </a:r>
            <a:endParaRPr lang="en-AU" dirty="0" smtClean="0">
              <a:solidFill>
                <a:srgbClr val="48275D"/>
              </a:solidFill>
              <a:latin typeface="Papyrus" pitchFamily="66" charset="0"/>
            </a:endParaRPr>
          </a:p>
          <a:p>
            <a:r>
              <a:rPr lang="en-AU" b="1" dirty="0" smtClean="0">
                <a:solidFill>
                  <a:srgbClr val="48275D"/>
                </a:solidFill>
                <a:latin typeface="Papyrus" pitchFamily="66" charset="0"/>
              </a:rPr>
              <a:t>Sheshnaag Yoga Centre</a:t>
            </a:r>
          </a:p>
          <a:p>
            <a:r>
              <a:rPr lang="en-AU" sz="2000" dirty="0" smtClean="0">
                <a:solidFill>
                  <a:srgbClr val="48275D"/>
                </a:solidFill>
                <a:latin typeface="Papyrus" pitchFamily="66" charset="0"/>
              </a:rPr>
              <a:t>‘Share the World’</a:t>
            </a:r>
          </a:p>
          <a:p>
            <a:endParaRPr lang="en-AU" dirty="0" smtClean="0">
              <a:solidFill>
                <a:srgbClr val="48275D"/>
              </a:solidFill>
              <a:latin typeface="Papyrus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56176" y="4725144"/>
            <a:ext cx="266429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dirty="0" smtClean="0">
                <a:solidFill>
                  <a:schemeClr val="accent4">
                    <a:lumMod val="75000"/>
                  </a:schemeClr>
                </a:solidFill>
                <a:latin typeface="Papyrus" pitchFamily="66" charset="0"/>
              </a:rPr>
              <a:t>Postal Address:</a:t>
            </a:r>
          </a:p>
          <a:p>
            <a:r>
              <a:rPr lang="en-AU" sz="2000" dirty="0" smtClean="0">
                <a:solidFill>
                  <a:schemeClr val="accent4">
                    <a:lumMod val="75000"/>
                  </a:schemeClr>
                </a:solidFill>
                <a:latin typeface="Papyrus" pitchFamily="66" charset="0"/>
              </a:rPr>
              <a:t>PO Box 171 </a:t>
            </a:r>
          </a:p>
          <a:p>
            <a:r>
              <a:rPr lang="en-AU" sz="2000" dirty="0" smtClean="0">
                <a:solidFill>
                  <a:schemeClr val="accent4">
                    <a:lumMod val="75000"/>
                  </a:schemeClr>
                </a:solidFill>
                <a:latin typeface="Papyrus" pitchFamily="66" charset="0"/>
              </a:rPr>
              <a:t>Richmond 7025, </a:t>
            </a:r>
          </a:p>
          <a:p>
            <a:r>
              <a:rPr lang="en-AU" sz="2000" dirty="0" smtClean="0">
                <a:solidFill>
                  <a:schemeClr val="accent4">
                    <a:lumMod val="75000"/>
                  </a:schemeClr>
                </a:solidFill>
                <a:latin typeface="Papyrus" pitchFamily="66" charset="0"/>
              </a:rPr>
              <a:t>Tasmania, Australia</a:t>
            </a:r>
          </a:p>
          <a:p>
            <a:r>
              <a:rPr lang="en-AU" sz="2000" dirty="0" smtClean="0">
                <a:solidFill>
                  <a:schemeClr val="accent4">
                    <a:lumMod val="75000"/>
                  </a:schemeClr>
                </a:solidFill>
                <a:latin typeface="Papyrus" pitchFamily="66" charset="0"/>
              </a:rPr>
              <a:t>m/61(0)414495051</a:t>
            </a:r>
          </a:p>
          <a:p>
            <a:r>
              <a:rPr lang="en-AU" sz="2000" dirty="0" smtClean="0">
                <a:solidFill>
                  <a:schemeClr val="accent4">
                    <a:lumMod val="75000"/>
                  </a:schemeClr>
                </a:solidFill>
                <a:latin typeface="Papyrus" pitchFamily="66" charset="0"/>
              </a:rPr>
              <a:t>e/</a:t>
            </a:r>
            <a:r>
              <a:rPr lang="en-AU" sz="2000" u="sng" dirty="0" smtClean="0">
                <a:solidFill>
                  <a:schemeClr val="accent4">
                    <a:lumMod val="75000"/>
                  </a:schemeClr>
                </a:solidFill>
                <a:latin typeface="Papyrus" pitchFamily="66" charset="0"/>
              </a:rPr>
              <a:t>om@sheshnaag.com</a:t>
            </a:r>
            <a:endParaRPr lang="en-AU" sz="2000" u="sng" dirty="0">
              <a:solidFill>
                <a:schemeClr val="accent4">
                  <a:lumMod val="75000"/>
                </a:schemeClr>
              </a:solidFill>
              <a:latin typeface="Papyrus" pitchFamily="66" charset="0"/>
            </a:endParaRPr>
          </a:p>
        </p:txBody>
      </p:sp>
      <p:pic>
        <p:nvPicPr>
          <p:cNvPr id="11" name="Picture 10" descr="Chakras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47864" y="2636912"/>
            <a:ext cx="1903516" cy="2304256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5724128" y="4869160"/>
            <a:ext cx="26484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dirty="0" smtClean="0">
                <a:latin typeface="Papyrus" pitchFamily="66" charset="0"/>
              </a:rPr>
              <a:t>Ten years of freestyle </a:t>
            </a:r>
          </a:p>
          <a:p>
            <a:pPr algn="ctr"/>
            <a:r>
              <a:rPr lang="en-AU" dirty="0" smtClean="0">
                <a:latin typeface="Papyrus" pitchFamily="66" charset="0"/>
              </a:rPr>
              <a:t>martial arts Zen </a:t>
            </a:r>
            <a:r>
              <a:rPr lang="en-AU" b="1" dirty="0" smtClean="0">
                <a:latin typeface="Papyrus" pitchFamily="66" charset="0"/>
              </a:rPr>
              <a:t>Chi</a:t>
            </a:r>
            <a:r>
              <a:rPr lang="en-AU" dirty="0" smtClean="0">
                <a:latin typeface="Papyrus" pitchFamily="66" charset="0"/>
              </a:rPr>
              <a:t> </a:t>
            </a:r>
            <a:r>
              <a:rPr lang="en-AU" dirty="0" err="1" smtClean="0">
                <a:latin typeface="Papyrus" pitchFamily="66" charset="0"/>
              </a:rPr>
              <a:t>Ryu</a:t>
            </a:r>
            <a:endParaRPr lang="en-AU" dirty="0">
              <a:latin typeface="Papyrus" pitchFamily="66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652120" y="3789040"/>
            <a:ext cx="30251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dirty="0" smtClean="0">
                <a:latin typeface="Papyrus" pitchFamily="66" charset="0"/>
              </a:rPr>
              <a:t>Played a lifetime of sport </a:t>
            </a:r>
          </a:p>
          <a:p>
            <a:pPr algn="ctr"/>
            <a:r>
              <a:rPr lang="en-AU" dirty="0" smtClean="0">
                <a:latin typeface="Papyrus" pitchFamily="66" charset="0"/>
              </a:rPr>
              <a:t>either in a team or individually</a:t>
            </a:r>
            <a:endParaRPr lang="en-AU" dirty="0">
              <a:latin typeface="Papyrus" pitchFamily="66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652120" y="2708920"/>
            <a:ext cx="26460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dirty="0" smtClean="0">
                <a:latin typeface="Papyrus" pitchFamily="66" charset="0"/>
              </a:rPr>
              <a:t>Interest in Human Anatomy &amp; Physiology</a:t>
            </a:r>
          </a:p>
        </p:txBody>
      </p:sp>
      <p:sp>
        <p:nvSpPr>
          <p:cNvPr id="8" name="Rectangle 7"/>
          <p:cNvSpPr/>
          <p:nvPr/>
        </p:nvSpPr>
        <p:spPr>
          <a:xfrm>
            <a:off x="5580112" y="1916832"/>
            <a:ext cx="28083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dirty="0" smtClean="0">
                <a:latin typeface="Papyrus" pitchFamily="66" charset="0"/>
              </a:rPr>
              <a:t>Relationship with girlfriend </a:t>
            </a:r>
          </a:p>
        </p:txBody>
      </p:sp>
      <p:sp>
        <p:nvSpPr>
          <p:cNvPr id="7" name="Rectangle 6"/>
          <p:cNvSpPr/>
          <p:nvPr/>
        </p:nvSpPr>
        <p:spPr>
          <a:xfrm>
            <a:off x="5652120" y="1124744"/>
            <a:ext cx="26460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dirty="0" smtClean="0">
                <a:latin typeface="Papyrus" pitchFamily="66" charset="0"/>
              </a:rPr>
              <a:t>Close circle of Friends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3528" y="5085184"/>
            <a:ext cx="2210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dirty="0" smtClean="0">
                <a:latin typeface="Papyrus" pitchFamily="66" charset="0"/>
              </a:rPr>
              <a:t>Addictions/Karmas</a:t>
            </a:r>
            <a:endParaRPr lang="en-AU" dirty="0">
              <a:latin typeface="Papyrus" pitchFamily="66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51520" y="4221088"/>
            <a:ext cx="26460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dirty="0" smtClean="0">
                <a:latin typeface="Papyrus" pitchFamily="66" charset="0"/>
              </a:rPr>
              <a:t>Mortgage – locked into </a:t>
            </a:r>
          </a:p>
          <a:p>
            <a:pPr algn="ctr"/>
            <a:r>
              <a:rPr lang="en-AU" dirty="0" smtClean="0">
                <a:latin typeface="Papyrus" pitchFamily="66" charset="0"/>
              </a:rPr>
              <a:t>an endless cycle of debt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7504" y="3284984"/>
            <a:ext cx="28083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dirty="0" smtClean="0">
                <a:latin typeface="Papyrus" pitchFamily="66" charset="0"/>
              </a:rPr>
              <a:t>Career as Radiographer</a:t>
            </a:r>
          </a:p>
          <a:p>
            <a:pPr algn="ctr"/>
            <a:r>
              <a:rPr lang="en-AU" dirty="0" smtClean="0">
                <a:latin typeface="Papyrus" pitchFamily="66" charset="0"/>
              </a:rPr>
              <a:t>Worked fulltime shiftwork</a:t>
            </a:r>
          </a:p>
        </p:txBody>
      </p:sp>
      <p:sp>
        <p:nvSpPr>
          <p:cNvPr id="6" name="Rectangle 5"/>
          <p:cNvSpPr/>
          <p:nvPr/>
        </p:nvSpPr>
        <p:spPr>
          <a:xfrm>
            <a:off x="179512" y="1052736"/>
            <a:ext cx="279005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dirty="0" smtClean="0">
                <a:latin typeface="Papyrus" pitchFamily="66" charset="0"/>
              </a:rPr>
              <a:t>School for twelve Years</a:t>
            </a:r>
          </a:p>
          <a:p>
            <a:pPr algn="ctr"/>
            <a:r>
              <a:rPr lang="en-AU" dirty="0" smtClean="0">
                <a:latin typeface="Papyrus" pitchFamily="66" charset="0"/>
              </a:rPr>
              <a:t>Fell into the Profession</a:t>
            </a:r>
          </a:p>
          <a:p>
            <a:pPr algn="ctr"/>
            <a:r>
              <a:rPr lang="en-AU" dirty="0" smtClean="0">
                <a:latin typeface="Papyrus" pitchFamily="66" charset="0"/>
              </a:rPr>
              <a:t>of Radiography (x-rays)</a:t>
            </a:r>
          </a:p>
          <a:p>
            <a:pPr algn="ctr"/>
            <a:r>
              <a:rPr lang="en-AU" dirty="0" smtClean="0">
                <a:latin typeface="Papyrus" pitchFamily="66" charset="0"/>
              </a:rPr>
              <a:t>(learnt something to </a:t>
            </a:r>
          </a:p>
          <a:p>
            <a:pPr algn="ctr"/>
            <a:r>
              <a:rPr lang="en-AU" dirty="0" smtClean="0">
                <a:latin typeface="Papyrus" pitchFamily="66" charset="0"/>
              </a:rPr>
              <a:t>repeat everyday for the </a:t>
            </a:r>
          </a:p>
          <a:p>
            <a:pPr algn="ctr"/>
            <a:r>
              <a:rPr lang="en-AU" dirty="0" smtClean="0">
                <a:latin typeface="Papyrus" pitchFamily="66" charset="0"/>
              </a:rPr>
              <a:t>next forty five years and get paid for it )</a:t>
            </a:r>
          </a:p>
        </p:txBody>
      </p:sp>
      <p:sp>
        <p:nvSpPr>
          <p:cNvPr id="5" name="Rectangle 4"/>
          <p:cNvSpPr/>
          <p:nvPr/>
        </p:nvSpPr>
        <p:spPr>
          <a:xfrm>
            <a:off x="2843808" y="476672"/>
            <a:ext cx="26460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dirty="0" smtClean="0">
                <a:latin typeface="Papyrus" pitchFamily="66" charset="0"/>
              </a:rPr>
              <a:t>1998 Culturally ‘Normal’</a:t>
            </a:r>
          </a:p>
        </p:txBody>
      </p:sp>
      <p:pic>
        <p:nvPicPr>
          <p:cNvPr id="3" name="Picture 2" descr="Xray man.jpg"/>
          <p:cNvPicPr>
            <a:picLocks noChangeAspect="1"/>
          </p:cNvPicPr>
          <p:nvPr/>
        </p:nvPicPr>
        <p:blipFill>
          <a:blip r:embed="rId2" cstate="print"/>
          <a:srcRect l="11812" t="12001" r="11408"/>
          <a:stretch>
            <a:fillRect/>
          </a:stretch>
        </p:blipFill>
        <p:spPr>
          <a:xfrm>
            <a:off x="3059832" y="1196752"/>
            <a:ext cx="2232248" cy="440687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allAtOnce"/>
      <p:bldP spid="13" grpId="0" build="allAtOnce"/>
      <p:bldP spid="11" grpId="0" build="allAtOnce"/>
      <p:bldP spid="8" grpId="0" build="allAtOnce"/>
      <p:bldP spid="7" grpId="0" build="allAtOnce"/>
      <p:bldP spid="12" grpId="0" build="allAtOnce"/>
      <p:bldP spid="9" grpId="0" build="allAtOnce"/>
      <p:bldP spid="10" grpId="0" build="allAtOnce"/>
      <p:bldP spid="6" grpId="0" build="allAtOnce"/>
      <p:bldP spid="5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8.6 Michael1.JPG"/>
          <p:cNvPicPr>
            <a:picLocks noChangeAspect="1"/>
          </p:cNvPicPr>
          <p:nvPr/>
        </p:nvPicPr>
        <p:blipFill>
          <a:blip r:embed="rId2" cstate="print"/>
          <a:srcRect l="13626" r="36558"/>
          <a:stretch>
            <a:fillRect/>
          </a:stretch>
        </p:blipFill>
        <p:spPr>
          <a:xfrm>
            <a:off x="3131840" y="1268760"/>
            <a:ext cx="2736304" cy="413657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940152" y="4221088"/>
            <a:ext cx="30598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dirty="0" smtClean="0">
                <a:latin typeface="Papyrus" pitchFamily="66" charset="0"/>
              </a:rPr>
              <a:t>Started to document </a:t>
            </a:r>
          </a:p>
          <a:p>
            <a:pPr algn="ctr"/>
            <a:r>
              <a:rPr lang="en-AU" dirty="0" smtClean="0">
                <a:latin typeface="Papyrus" pitchFamily="66" charset="0"/>
              </a:rPr>
              <a:t>events and write them down</a:t>
            </a:r>
          </a:p>
          <a:p>
            <a:pPr algn="ctr"/>
            <a:r>
              <a:rPr lang="en-AU" dirty="0" smtClean="0">
                <a:latin typeface="Papyrus" pitchFamily="66" charset="0"/>
              </a:rPr>
              <a:t>not knowing what, why or </a:t>
            </a:r>
          </a:p>
          <a:p>
            <a:pPr algn="ctr"/>
            <a:r>
              <a:rPr lang="en-AU" dirty="0" smtClean="0">
                <a:latin typeface="Papyrus" pitchFamily="66" charset="0"/>
              </a:rPr>
              <a:t>how things were happening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12160" y="2636912"/>
            <a:ext cx="28083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dirty="0" smtClean="0">
                <a:latin typeface="Papyrus" pitchFamily="66" charset="0"/>
              </a:rPr>
              <a:t>Noticed this weird thing happening to my skin which seemed to happen when</a:t>
            </a:r>
          </a:p>
          <a:p>
            <a:pPr algn="ctr"/>
            <a:r>
              <a:rPr lang="en-AU" dirty="0" smtClean="0">
                <a:latin typeface="Papyrus" pitchFamily="66" charset="0"/>
              </a:rPr>
              <a:t>I was deep in thought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28184" y="1196752"/>
            <a:ext cx="227017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dirty="0" smtClean="0">
                <a:latin typeface="Papyrus" pitchFamily="66" charset="0"/>
              </a:rPr>
              <a:t>Took more notice of </a:t>
            </a:r>
          </a:p>
          <a:p>
            <a:pPr algn="ctr"/>
            <a:r>
              <a:rPr lang="en-AU" dirty="0" smtClean="0">
                <a:latin typeface="Papyrus" pitchFamily="66" charset="0"/>
              </a:rPr>
              <a:t>coincidental events in</a:t>
            </a:r>
          </a:p>
          <a:p>
            <a:pPr algn="ctr"/>
            <a:r>
              <a:rPr lang="en-AU" dirty="0" smtClean="0">
                <a:latin typeface="Papyrus" pitchFamily="66" charset="0"/>
              </a:rPr>
              <a:t>my everyday life</a:t>
            </a:r>
            <a:endParaRPr lang="en-AU" dirty="0">
              <a:latin typeface="Papyrus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3528" y="4941168"/>
            <a:ext cx="2210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dirty="0" smtClean="0">
                <a:latin typeface="Papyrus" pitchFamily="66" charset="0"/>
              </a:rPr>
              <a:t>Addictions/Karmas</a:t>
            </a:r>
            <a:endParaRPr lang="en-AU" dirty="0">
              <a:latin typeface="Papyrus" pitchFamily="66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1520" y="3645024"/>
            <a:ext cx="23042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dirty="0" smtClean="0">
                <a:latin typeface="Papyrus" pitchFamily="66" charset="0"/>
              </a:rPr>
              <a:t>Living with two</a:t>
            </a:r>
          </a:p>
          <a:p>
            <a:pPr algn="ctr"/>
            <a:r>
              <a:rPr lang="en-AU" dirty="0" smtClean="0">
                <a:latin typeface="Papyrus" pitchFamily="66" charset="0"/>
              </a:rPr>
              <a:t>doctors changed my perspective on status</a:t>
            </a:r>
            <a:endParaRPr lang="en-AU" dirty="0">
              <a:latin typeface="Papyrus" pitchFamily="66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2420888"/>
            <a:ext cx="302433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dirty="0" smtClean="0">
                <a:latin typeface="Papyrus" pitchFamily="66" charset="0"/>
              </a:rPr>
              <a:t>Professionally Radiographer promotion did not </a:t>
            </a:r>
            <a:r>
              <a:rPr lang="en-AU" dirty="0" err="1" smtClean="0">
                <a:latin typeface="Papyrus" pitchFamily="66" charset="0"/>
              </a:rPr>
              <a:t>evetuate</a:t>
            </a:r>
            <a:r>
              <a:rPr lang="en-AU" dirty="0" smtClean="0">
                <a:latin typeface="Papyrus" pitchFamily="66" charset="0"/>
              </a:rPr>
              <a:t> which lacked fulfilment</a:t>
            </a:r>
          </a:p>
        </p:txBody>
      </p:sp>
      <p:sp>
        <p:nvSpPr>
          <p:cNvPr id="6" name="Rectangle 5"/>
          <p:cNvSpPr/>
          <p:nvPr/>
        </p:nvSpPr>
        <p:spPr>
          <a:xfrm>
            <a:off x="179512" y="1772816"/>
            <a:ext cx="26460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dirty="0" smtClean="0">
                <a:latin typeface="Papyrus" pitchFamily="66" charset="0"/>
              </a:rPr>
              <a:t>Close circle of Friends</a:t>
            </a:r>
          </a:p>
        </p:txBody>
      </p:sp>
      <p:sp>
        <p:nvSpPr>
          <p:cNvPr id="7" name="Rectangle 6"/>
          <p:cNvSpPr/>
          <p:nvPr/>
        </p:nvSpPr>
        <p:spPr>
          <a:xfrm>
            <a:off x="107504" y="1124744"/>
            <a:ext cx="28083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dirty="0" smtClean="0">
                <a:latin typeface="Papyrus" pitchFamily="66" charset="0"/>
              </a:rPr>
              <a:t>Relationship with girlfriend </a:t>
            </a:r>
          </a:p>
        </p:txBody>
      </p:sp>
      <p:sp>
        <p:nvSpPr>
          <p:cNvPr id="5" name="Rectangle 4"/>
          <p:cNvSpPr/>
          <p:nvPr/>
        </p:nvSpPr>
        <p:spPr>
          <a:xfrm>
            <a:off x="2843808" y="188640"/>
            <a:ext cx="31500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dirty="0" smtClean="0">
                <a:latin typeface="Papyrus" pitchFamily="66" charset="0"/>
              </a:rPr>
              <a:t>Life and all that I saw as </a:t>
            </a:r>
          </a:p>
          <a:p>
            <a:pPr algn="ctr"/>
            <a:r>
              <a:rPr lang="en-AU" dirty="0" smtClean="0">
                <a:latin typeface="Papyrus" pitchFamily="66" charset="0"/>
              </a:rPr>
              <a:t>a part of me came crashing </a:t>
            </a:r>
          </a:p>
          <a:p>
            <a:pPr algn="ctr"/>
            <a:r>
              <a:rPr lang="en-AU" dirty="0" smtClean="0">
                <a:latin typeface="Papyrus" pitchFamily="66" charset="0"/>
              </a:rPr>
              <a:t>down around me</a:t>
            </a:r>
            <a:endParaRPr lang="en-AU" dirty="0">
              <a:latin typeface="Papyrus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  <p:bldP spid="12" grpId="0" build="allAtOnce"/>
      <p:bldP spid="11" grpId="0" build="allAtOnce"/>
      <p:bldP spid="9" grpId="0" build="allAtOnce"/>
      <p:bldP spid="10" grpId="0" build="allAtOnce"/>
      <p:bldP spid="8" grpId="0" build="allAtOnce"/>
      <p:bldP spid="6" grpId="0" build="allAtOnce"/>
      <p:bldP spid="7" grpId="0" build="allAtOnce"/>
      <p:bldP spid="5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ichael Eyes.jpg"/>
          <p:cNvPicPr>
            <a:picLocks noChangeAspect="1"/>
          </p:cNvPicPr>
          <p:nvPr/>
        </p:nvPicPr>
        <p:blipFill>
          <a:blip r:embed="rId2" cstate="print"/>
          <a:srcRect l="4116" t="9401" r="10671" b="8001"/>
          <a:stretch>
            <a:fillRect/>
          </a:stretch>
        </p:blipFill>
        <p:spPr>
          <a:xfrm>
            <a:off x="2987824" y="1196752"/>
            <a:ext cx="2808312" cy="424847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907216" y="5013176"/>
            <a:ext cx="32367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dirty="0" smtClean="0">
                <a:latin typeface="Papyrus" pitchFamily="66" charset="0"/>
              </a:rPr>
              <a:t>Happiness beyond Happiness</a:t>
            </a:r>
            <a:endParaRPr lang="en-AU" dirty="0">
              <a:latin typeface="Papyrus" pitchFamily="66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300192" y="4149080"/>
            <a:ext cx="2210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dirty="0" smtClean="0">
                <a:latin typeface="Papyrus" pitchFamily="66" charset="0"/>
              </a:rPr>
              <a:t>Addictions/Karmas</a:t>
            </a:r>
            <a:endParaRPr lang="en-AU" dirty="0">
              <a:latin typeface="Papyrus" pitchFamily="66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12160" y="2636912"/>
            <a:ext cx="28083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dirty="0" smtClean="0">
                <a:latin typeface="Papyrus" pitchFamily="66" charset="0"/>
              </a:rPr>
              <a:t>The most bizarre experience I have ever</a:t>
            </a:r>
          </a:p>
          <a:p>
            <a:pPr algn="ctr"/>
            <a:r>
              <a:rPr lang="en-AU" dirty="0" smtClean="0">
                <a:latin typeface="Papyrus" pitchFamily="66" charset="0"/>
              </a:rPr>
              <a:t> had both anatomically &amp; psychologically</a:t>
            </a:r>
            <a:endParaRPr lang="en-AU" dirty="0">
              <a:latin typeface="Papyrus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12160" y="1844824"/>
            <a:ext cx="30203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dirty="0" smtClean="0">
                <a:latin typeface="Papyrus" pitchFamily="66" charset="0"/>
              </a:rPr>
              <a:t>A  Supernatural experience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84168" y="1124744"/>
            <a:ext cx="27126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dirty="0" smtClean="0">
                <a:latin typeface="Papyrus" pitchFamily="66" charset="0"/>
              </a:rPr>
              <a:t>Everything is Connected</a:t>
            </a:r>
            <a:endParaRPr lang="en-AU" dirty="0">
              <a:latin typeface="Papyrus" pitchFamily="66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79512" y="4365104"/>
            <a:ext cx="271804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dirty="0" smtClean="0">
                <a:latin typeface="Papyrus" pitchFamily="66" charset="0"/>
              </a:rPr>
              <a:t>Continued to document </a:t>
            </a:r>
          </a:p>
          <a:p>
            <a:pPr algn="ctr"/>
            <a:r>
              <a:rPr lang="en-AU" dirty="0" smtClean="0">
                <a:latin typeface="Papyrus" pitchFamily="66" charset="0"/>
              </a:rPr>
              <a:t>events and write them in</a:t>
            </a:r>
          </a:p>
          <a:p>
            <a:pPr algn="ctr"/>
            <a:r>
              <a:rPr lang="en-AU" dirty="0" smtClean="0">
                <a:latin typeface="Papyrus" pitchFamily="66" charset="0"/>
              </a:rPr>
              <a:t>The “What on Earth is </a:t>
            </a:r>
          </a:p>
          <a:p>
            <a:pPr algn="ctr"/>
            <a:r>
              <a:rPr lang="en-AU" dirty="0" smtClean="0">
                <a:latin typeface="Papyrus" pitchFamily="66" charset="0"/>
              </a:rPr>
              <a:t>Kundalini?” series book 1</a:t>
            </a:r>
          </a:p>
          <a:p>
            <a:pPr algn="ctr"/>
            <a:r>
              <a:rPr lang="en-AU" dirty="0" smtClean="0">
                <a:latin typeface="Papyrus" pitchFamily="66" charset="0"/>
              </a:rPr>
              <a:t>‘Why the Astros?’</a:t>
            </a:r>
            <a:endParaRPr lang="en-AU" dirty="0">
              <a:latin typeface="Papyrus" pitchFamily="66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79512" y="2924944"/>
            <a:ext cx="26460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dirty="0" smtClean="0">
                <a:latin typeface="Papyrus" pitchFamily="66" charset="0"/>
              </a:rPr>
              <a:t>Interest in Human Anatomy &amp; Physiology included the Human ‘Energy Field’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9512" y="1988840"/>
            <a:ext cx="28055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dirty="0" err="1" smtClean="0">
                <a:latin typeface="Papyrus" pitchFamily="66" charset="0"/>
              </a:rPr>
              <a:t>Cutaneous</a:t>
            </a:r>
            <a:r>
              <a:rPr lang="en-AU" dirty="0" smtClean="0">
                <a:latin typeface="Papyrus" pitchFamily="66" charset="0"/>
              </a:rPr>
              <a:t> skin response,</a:t>
            </a:r>
          </a:p>
          <a:p>
            <a:pPr algn="ctr"/>
            <a:r>
              <a:rPr lang="en-AU" dirty="0" smtClean="0">
                <a:latin typeface="Papyrus" pitchFamily="66" charset="0"/>
              </a:rPr>
              <a:t>confirming Spiritual Lore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1520" y="1052736"/>
            <a:ext cx="25763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dirty="0" smtClean="0">
                <a:latin typeface="Papyrus" pitchFamily="66" charset="0"/>
              </a:rPr>
              <a:t>Too many coincidences </a:t>
            </a:r>
          </a:p>
          <a:p>
            <a:pPr algn="ctr"/>
            <a:r>
              <a:rPr lang="en-AU" dirty="0" smtClean="0">
                <a:latin typeface="Papyrus" pitchFamily="66" charset="0"/>
              </a:rPr>
              <a:t>to be coincidences</a:t>
            </a:r>
            <a:endParaRPr lang="en-AU" dirty="0">
              <a:latin typeface="Papyrus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allAtOnce"/>
      <p:bldP spid="11" grpId="0" build="allAtOnce"/>
      <p:bldP spid="10" grpId="0" build="allAtOnce"/>
      <p:bldP spid="9" grpId="0" build="allAtOnce"/>
      <p:bldP spid="6" grpId="0" build="allAtOnce"/>
      <p:bldP spid="3" grpId="0" build="allAtOnce"/>
      <p:bldP spid="13" grpId="0" build="allAtOnce"/>
      <p:bldP spid="8" grpId="0" build="allAtOnce"/>
      <p:bldP spid="7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51520" y="3933056"/>
            <a:ext cx="2456122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dirty="0" smtClean="0">
                <a:latin typeface="Papyrus" pitchFamily="66" charset="0"/>
              </a:rPr>
              <a:t>Psychic Research</a:t>
            </a:r>
          </a:p>
          <a:p>
            <a:pPr algn="ctr"/>
            <a:r>
              <a:rPr lang="en-AU" dirty="0" smtClean="0">
                <a:latin typeface="Papyrus" pitchFamily="66" charset="0"/>
              </a:rPr>
              <a:t>Psychic Development</a:t>
            </a:r>
          </a:p>
          <a:p>
            <a:pPr algn="ctr"/>
            <a:r>
              <a:rPr lang="en-AU" dirty="0" smtClean="0">
                <a:latin typeface="Papyrus" pitchFamily="66" charset="0"/>
              </a:rPr>
              <a:t>Shamanic Circles</a:t>
            </a:r>
          </a:p>
          <a:p>
            <a:pPr algn="ctr"/>
            <a:r>
              <a:rPr lang="en-AU" dirty="0" smtClean="0">
                <a:latin typeface="Papyrus" pitchFamily="66" charset="0"/>
              </a:rPr>
              <a:t>Native Indian Circles</a:t>
            </a:r>
          </a:p>
          <a:p>
            <a:pPr algn="ctr"/>
            <a:r>
              <a:rPr lang="en-AU" dirty="0" smtClean="0">
                <a:latin typeface="Papyrus" pitchFamily="66" charset="0"/>
              </a:rPr>
              <a:t>Theosophical Society</a:t>
            </a:r>
          </a:p>
          <a:p>
            <a:pPr algn="ctr"/>
            <a:r>
              <a:rPr lang="en-AU" dirty="0" smtClean="0">
                <a:latin typeface="Papyrus" pitchFamily="66" charset="0"/>
              </a:rPr>
              <a:t>Religious Study</a:t>
            </a:r>
          </a:p>
          <a:p>
            <a:pPr algn="ctr"/>
            <a:r>
              <a:rPr lang="en-AU" dirty="0" smtClean="0">
                <a:latin typeface="Papyrus" pitchFamily="66" charset="0"/>
              </a:rPr>
              <a:t>Tai Chi/Chi Kung</a:t>
            </a:r>
            <a:endParaRPr lang="en-AU" dirty="0">
              <a:latin typeface="Papyrus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868144" y="1700808"/>
            <a:ext cx="273630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dirty="0" smtClean="0">
                <a:latin typeface="Papyrus" pitchFamily="66" charset="0"/>
              </a:rPr>
              <a:t>Study of Human Biological Framework moved from the Physical Body to the Subtle Components</a:t>
            </a:r>
            <a:endParaRPr lang="en-AU" dirty="0">
              <a:latin typeface="Papyrus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84168" y="476672"/>
            <a:ext cx="23762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dirty="0" smtClean="0">
                <a:latin typeface="Papyrus" pitchFamily="66" charset="0"/>
              </a:rPr>
              <a:t>Isolated myself, found a cave in the form of</a:t>
            </a:r>
          </a:p>
          <a:p>
            <a:pPr algn="ctr"/>
            <a:r>
              <a:rPr lang="en-AU" dirty="0" smtClean="0">
                <a:latin typeface="Papyrus" pitchFamily="66" charset="0"/>
              </a:rPr>
              <a:t>Tasmania, Australia</a:t>
            </a:r>
            <a:endParaRPr lang="en-AU" dirty="0">
              <a:latin typeface="Papyrus" pitchFamily="66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95536" y="3284984"/>
            <a:ext cx="2210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dirty="0" smtClean="0">
                <a:latin typeface="Papyrus" pitchFamily="66" charset="0"/>
              </a:rPr>
              <a:t>Addictions/Karmas</a:t>
            </a:r>
            <a:endParaRPr lang="en-AU" dirty="0">
              <a:latin typeface="Papyrus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868144" y="4725144"/>
            <a:ext cx="267092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dirty="0" smtClean="0">
                <a:latin typeface="Papyrus" pitchFamily="66" charset="0"/>
              </a:rPr>
              <a:t>Continued to document </a:t>
            </a:r>
          </a:p>
          <a:p>
            <a:pPr algn="ctr"/>
            <a:r>
              <a:rPr lang="en-AU" dirty="0" smtClean="0">
                <a:latin typeface="Papyrus" pitchFamily="66" charset="0"/>
              </a:rPr>
              <a:t>events and write them in</a:t>
            </a:r>
          </a:p>
          <a:p>
            <a:pPr algn="ctr"/>
            <a:r>
              <a:rPr lang="en-AU" dirty="0" smtClean="0">
                <a:latin typeface="Papyrus" pitchFamily="66" charset="0"/>
              </a:rPr>
              <a:t>The “What on Earth is </a:t>
            </a:r>
          </a:p>
          <a:p>
            <a:pPr algn="ctr"/>
            <a:r>
              <a:rPr lang="en-AU" dirty="0" smtClean="0">
                <a:latin typeface="Papyrus" pitchFamily="66" charset="0"/>
              </a:rPr>
              <a:t>Kundalini?” series book 2</a:t>
            </a:r>
          </a:p>
          <a:p>
            <a:pPr algn="ctr"/>
            <a:r>
              <a:rPr lang="en-AU" dirty="0" smtClean="0">
                <a:latin typeface="Papyrus" pitchFamily="66" charset="0"/>
              </a:rPr>
              <a:t>‘Your Thoughts </a:t>
            </a:r>
            <a:r>
              <a:rPr lang="en-AU" i="1" dirty="0" smtClean="0">
                <a:latin typeface="Papyrus" pitchFamily="66" charset="0"/>
              </a:rPr>
              <a:t>create </a:t>
            </a:r>
          </a:p>
          <a:p>
            <a:pPr algn="ctr"/>
            <a:r>
              <a:rPr lang="en-AU" dirty="0" smtClean="0">
                <a:latin typeface="Papyrus" pitchFamily="66" charset="0"/>
              </a:rPr>
              <a:t>Your Reality’</a:t>
            </a:r>
            <a:endParaRPr lang="en-AU" dirty="0">
              <a:latin typeface="Papyrus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9512" y="1556792"/>
            <a:ext cx="276389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dirty="0" smtClean="0">
                <a:latin typeface="Papyrus" pitchFamily="66" charset="0"/>
              </a:rPr>
              <a:t>Tied myself to the culture,</a:t>
            </a:r>
          </a:p>
          <a:p>
            <a:pPr algn="ctr"/>
            <a:r>
              <a:rPr lang="en-AU" dirty="0" smtClean="0">
                <a:latin typeface="Papyrus" pitchFamily="66" charset="0"/>
              </a:rPr>
              <a:t>attempting to ground</a:t>
            </a:r>
          </a:p>
          <a:p>
            <a:pPr algn="ctr"/>
            <a:r>
              <a:rPr lang="en-AU" dirty="0" smtClean="0">
                <a:latin typeface="Papyrus" pitchFamily="66" charset="0"/>
              </a:rPr>
              <a:t>in a quest to </a:t>
            </a:r>
          </a:p>
          <a:p>
            <a:pPr algn="ctr"/>
            <a:r>
              <a:rPr lang="en-AU" dirty="0" smtClean="0">
                <a:latin typeface="Papyrus" pitchFamily="66" charset="0"/>
              </a:rPr>
              <a:t>‘Appear Normal’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9552" y="476672"/>
            <a:ext cx="18501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dirty="0" smtClean="0">
                <a:latin typeface="Papyrus" pitchFamily="66" charset="0"/>
              </a:rPr>
              <a:t>Turned my back </a:t>
            </a:r>
          </a:p>
          <a:p>
            <a:pPr algn="ctr"/>
            <a:r>
              <a:rPr lang="en-AU" dirty="0" smtClean="0">
                <a:latin typeface="Papyrus" pitchFamily="66" charset="0"/>
              </a:rPr>
              <a:t>on my former life</a:t>
            </a:r>
            <a:endParaRPr lang="en-AU" dirty="0">
              <a:latin typeface="Papyrus" pitchFamily="66" charset="0"/>
            </a:endParaRPr>
          </a:p>
        </p:txBody>
      </p:sp>
      <p:pic>
        <p:nvPicPr>
          <p:cNvPr id="2" name="Picture 1" descr="7.3.08 Michael.JPG"/>
          <p:cNvPicPr>
            <a:picLocks noChangeAspect="1"/>
          </p:cNvPicPr>
          <p:nvPr/>
        </p:nvPicPr>
        <p:blipFill>
          <a:blip r:embed="rId2" cstate="print"/>
          <a:srcRect l="34185" r="35767"/>
          <a:stretch>
            <a:fillRect/>
          </a:stretch>
        </p:blipFill>
        <p:spPr>
          <a:xfrm>
            <a:off x="3059832" y="331749"/>
            <a:ext cx="2376264" cy="595563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868144" y="3501008"/>
            <a:ext cx="275267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dirty="0" smtClean="0">
                <a:latin typeface="Papyrus" pitchFamily="66" charset="0"/>
              </a:rPr>
              <a:t>Realised that very specific</a:t>
            </a:r>
          </a:p>
          <a:p>
            <a:pPr algn="ctr"/>
            <a:r>
              <a:rPr lang="en-AU" dirty="0" smtClean="0">
                <a:latin typeface="Papyrus" pitchFamily="66" charset="0"/>
              </a:rPr>
              <a:t>thoughts would manifest</a:t>
            </a:r>
          </a:p>
          <a:p>
            <a:pPr algn="ctr"/>
            <a:r>
              <a:rPr lang="en-AU" dirty="0" smtClean="0">
                <a:latin typeface="Papyrus" pitchFamily="66" charset="0"/>
              </a:rPr>
              <a:t>as physical events</a:t>
            </a:r>
            <a:endParaRPr lang="en-AU" dirty="0">
              <a:latin typeface="Papyrus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2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2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20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/>
      <p:bldP spid="6" grpId="0" build="allAtOnce"/>
      <p:bldP spid="4" grpId="0" build="allAtOnce"/>
      <p:bldP spid="10" grpId="0" build="allAtOnce"/>
      <p:bldP spid="9" grpId="0" build="allAtOnce"/>
      <p:bldP spid="7" grpId="0" uiExpand="1" build="allAtOnce"/>
      <p:bldP spid="5" grpId="0" build="allAtOnce"/>
      <p:bldP spid="11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5796136" y="4869160"/>
            <a:ext cx="309634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dirty="0" smtClean="0">
                <a:latin typeface="Papyrus" pitchFamily="66" charset="0"/>
              </a:rPr>
              <a:t>Contextualised events, wrote them in The “What on Earth is Kundalini?” series book 3</a:t>
            </a:r>
          </a:p>
          <a:p>
            <a:pPr algn="ctr"/>
            <a:r>
              <a:rPr lang="en-AU" dirty="0" smtClean="0">
                <a:latin typeface="Papyrus" pitchFamily="66" charset="0"/>
              </a:rPr>
              <a:t>‘What on Earth is Kundalini?’</a:t>
            </a:r>
          </a:p>
          <a:p>
            <a:endParaRPr lang="en-AU" dirty="0">
              <a:latin typeface="Papyrus" pitchFamily="66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724128" y="3573016"/>
            <a:ext cx="327365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dirty="0" smtClean="0">
                <a:latin typeface="Papyrus" pitchFamily="66" charset="0"/>
              </a:rPr>
              <a:t>3 year Diploma, Satyananda </a:t>
            </a:r>
          </a:p>
          <a:p>
            <a:pPr algn="ctr"/>
            <a:r>
              <a:rPr lang="en-AU" dirty="0" smtClean="0">
                <a:latin typeface="Papyrus" pitchFamily="66" charset="0"/>
              </a:rPr>
              <a:t>Yoga Teaching, Paramahamsa</a:t>
            </a:r>
          </a:p>
          <a:p>
            <a:pPr algn="ctr"/>
            <a:r>
              <a:rPr lang="en-AU" dirty="0" smtClean="0">
                <a:latin typeface="Papyrus" pitchFamily="66" charset="0"/>
              </a:rPr>
              <a:t>Satyananda Saraswati </a:t>
            </a:r>
            <a:endParaRPr lang="en-AU" dirty="0">
              <a:latin typeface="Papyrus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96136" y="2852936"/>
            <a:ext cx="3187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dirty="0" smtClean="0">
                <a:latin typeface="Papyrus" pitchFamily="66" charset="0"/>
              </a:rPr>
              <a:t>Local Yoga Chakra workshop</a:t>
            </a:r>
            <a:endParaRPr lang="en-AU" dirty="0">
              <a:latin typeface="Papyrus" pitchFamily="66" charset="0"/>
            </a:endParaRPr>
          </a:p>
        </p:txBody>
      </p:sp>
      <p:pic>
        <p:nvPicPr>
          <p:cNvPr id="5" name="Picture 4" descr="Rish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19872" y="332656"/>
            <a:ext cx="2039119" cy="2749374"/>
          </a:xfrm>
          <a:prstGeom prst="rect">
            <a:avLst/>
          </a:prstGeom>
        </p:spPr>
      </p:pic>
      <p:pic>
        <p:nvPicPr>
          <p:cNvPr id="3" name="Picture 2" descr="Sheshnaag7.psd.jpg"/>
          <p:cNvPicPr>
            <a:picLocks noChangeAspect="1"/>
          </p:cNvPicPr>
          <p:nvPr/>
        </p:nvPicPr>
        <p:blipFill>
          <a:blip r:embed="rId3" cstate="print"/>
          <a:srcRect t="2545" r="5179" b="5832"/>
          <a:stretch>
            <a:fillRect/>
          </a:stretch>
        </p:blipFill>
        <p:spPr>
          <a:xfrm>
            <a:off x="683568" y="332656"/>
            <a:ext cx="2294255" cy="2232248"/>
          </a:xfrm>
          <a:prstGeom prst="rect">
            <a:avLst/>
          </a:prstGeom>
        </p:spPr>
      </p:pic>
      <p:pic>
        <p:nvPicPr>
          <p:cNvPr id="4" name="Picture 3" descr="Orphic egg1.jpg"/>
          <p:cNvPicPr>
            <a:picLocks noChangeAspect="1"/>
          </p:cNvPicPr>
          <p:nvPr/>
        </p:nvPicPr>
        <p:blipFill>
          <a:blip r:embed="rId4" cstate="print"/>
          <a:srcRect t="5619" b="7280"/>
          <a:stretch>
            <a:fillRect/>
          </a:stretch>
        </p:blipFill>
        <p:spPr>
          <a:xfrm>
            <a:off x="5940152" y="332656"/>
            <a:ext cx="2088232" cy="223224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5013176"/>
            <a:ext cx="28803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dirty="0" smtClean="0">
                <a:latin typeface="Papyrus" pitchFamily="66" charset="0"/>
              </a:rPr>
              <a:t>Realisation what I had</a:t>
            </a:r>
          </a:p>
          <a:p>
            <a:pPr algn="ctr"/>
            <a:r>
              <a:rPr lang="en-AU" dirty="0" smtClean="0">
                <a:latin typeface="Papyrus" pitchFamily="66" charset="0"/>
              </a:rPr>
              <a:t>experienced had something</a:t>
            </a:r>
          </a:p>
          <a:p>
            <a:pPr algn="ctr"/>
            <a:r>
              <a:rPr lang="en-AU" dirty="0" smtClean="0">
                <a:latin typeface="Papyrus" pitchFamily="66" charset="0"/>
              </a:rPr>
              <a:t>to do with ‘Kundalini’</a:t>
            </a:r>
            <a:endParaRPr lang="en-AU" dirty="0">
              <a:latin typeface="Papyrus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7544" y="4365104"/>
            <a:ext cx="2210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dirty="0" smtClean="0">
                <a:latin typeface="Papyrus" pitchFamily="66" charset="0"/>
              </a:rPr>
              <a:t>Addictions/Karmas</a:t>
            </a:r>
            <a:endParaRPr lang="en-AU" dirty="0">
              <a:latin typeface="Papyrus" pitchFamily="66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95536" y="2924944"/>
            <a:ext cx="23762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dirty="0" smtClean="0">
                <a:latin typeface="Papyrus" pitchFamily="66" charset="0"/>
              </a:rPr>
              <a:t>Tied to the culture,</a:t>
            </a:r>
          </a:p>
          <a:p>
            <a:pPr algn="ctr"/>
            <a:r>
              <a:rPr lang="en-AU" dirty="0" smtClean="0">
                <a:latin typeface="Papyrus" pitchFamily="66" charset="0"/>
              </a:rPr>
              <a:t>attempting to ground</a:t>
            </a:r>
          </a:p>
          <a:p>
            <a:pPr algn="ctr"/>
            <a:r>
              <a:rPr lang="en-AU" dirty="0" smtClean="0">
                <a:latin typeface="Papyrus" pitchFamily="66" charset="0"/>
              </a:rPr>
              <a:t>myself in a quest to </a:t>
            </a:r>
          </a:p>
          <a:p>
            <a:pPr algn="ctr"/>
            <a:r>
              <a:rPr lang="en-AU" dirty="0" smtClean="0">
                <a:latin typeface="Papyrus" pitchFamily="66" charset="0"/>
              </a:rPr>
              <a:t>‘Appear Normal’</a:t>
            </a:r>
          </a:p>
        </p:txBody>
      </p:sp>
      <p:pic>
        <p:nvPicPr>
          <p:cNvPr id="6" name="Picture 5" descr="Michael Stipe art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131840" y="3356992"/>
            <a:ext cx="2498005" cy="294450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allAtOnce"/>
      <p:bldP spid="10" grpId="0" uiExpand="1" build="allAtOnce"/>
      <p:bldP spid="9" grpId="0" build="allAtOnce"/>
      <p:bldP spid="7" grpId="0" build="allAtOnce"/>
      <p:bldP spid="8" grpId="0" build="allAtOnce"/>
      <p:bldP spid="12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323528" y="5949280"/>
            <a:ext cx="82089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dirty="0" smtClean="0">
                <a:solidFill>
                  <a:srgbClr val="7030A0"/>
                </a:solidFill>
                <a:latin typeface="Papyrus" pitchFamily="66" charset="0"/>
              </a:rPr>
              <a:t>The Goal of Yoga is Scientific &amp; Organic achieved Uniquely &amp; Individually</a:t>
            </a:r>
          </a:p>
          <a:p>
            <a:pPr algn="ctr"/>
            <a:r>
              <a:rPr lang="en-AU" dirty="0" smtClean="0">
                <a:solidFill>
                  <a:srgbClr val="7030A0"/>
                </a:solidFill>
                <a:latin typeface="Papyrus" pitchFamily="66" charset="0"/>
              </a:rPr>
              <a:t>relative to Psychological &amp; Emotional predispositions &amp; Elemental Constitution</a:t>
            </a:r>
          </a:p>
        </p:txBody>
      </p:sp>
      <p:pic>
        <p:nvPicPr>
          <p:cNvPr id="5" name="Picture 4" descr="kunku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27984" y="908719"/>
            <a:ext cx="2999606" cy="4579551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539552" y="1556792"/>
            <a:ext cx="16610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dirty="0" err="1" smtClean="0">
                <a:latin typeface="Papyrus" pitchFamily="66" charset="0"/>
              </a:rPr>
              <a:t>Rudra</a:t>
            </a:r>
            <a:r>
              <a:rPr lang="en-AU" dirty="0" smtClean="0">
                <a:latin typeface="Papyrus" pitchFamily="66" charset="0"/>
              </a:rPr>
              <a:t> </a:t>
            </a:r>
            <a:r>
              <a:rPr lang="en-AU" dirty="0" err="1" smtClean="0">
                <a:latin typeface="Papyrus" pitchFamily="66" charset="0"/>
              </a:rPr>
              <a:t>Granthi</a:t>
            </a:r>
            <a:endParaRPr lang="en-AU" dirty="0">
              <a:latin typeface="Papyrus" pitchFamily="66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39552" y="2636912"/>
            <a:ext cx="1720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dirty="0" smtClean="0">
                <a:solidFill>
                  <a:schemeClr val="accent6">
                    <a:lumMod val="75000"/>
                  </a:schemeClr>
                </a:solidFill>
                <a:latin typeface="Papyrus" pitchFamily="66" charset="0"/>
              </a:rPr>
              <a:t>Vishnu </a:t>
            </a:r>
            <a:r>
              <a:rPr lang="en-AU" dirty="0" err="1" smtClean="0">
                <a:solidFill>
                  <a:schemeClr val="accent6">
                    <a:lumMod val="75000"/>
                  </a:schemeClr>
                </a:solidFill>
                <a:latin typeface="Papyrus" pitchFamily="66" charset="0"/>
              </a:rPr>
              <a:t>Granthi</a:t>
            </a:r>
            <a:endParaRPr lang="en-AU" dirty="0">
              <a:solidFill>
                <a:schemeClr val="accent6">
                  <a:lumMod val="75000"/>
                </a:schemeClr>
              </a:solidFill>
              <a:latin typeface="Papyrus" pitchFamily="66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67544" y="3717032"/>
            <a:ext cx="18341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dirty="0" smtClean="0">
                <a:solidFill>
                  <a:srgbClr val="C00000"/>
                </a:solidFill>
                <a:latin typeface="Papyrus" pitchFamily="66" charset="0"/>
              </a:rPr>
              <a:t>Brahma </a:t>
            </a:r>
            <a:r>
              <a:rPr lang="en-AU" dirty="0" err="1" smtClean="0">
                <a:solidFill>
                  <a:srgbClr val="C00000"/>
                </a:solidFill>
                <a:latin typeface="Papyrus" pitchFamily="66" charset="0"/>
              </a:rPr>
              <a:t>Granthi</a:t>
            </a:r>
            <a:endParaRPr lang="en-AU" dirty="0">
              <a:solidFill>
                <a:srgbClr val="C00000"/>
              </a:solidFill>
              <a:latin typeface="Papyrus" pitchFamily="66" charset="0"/>
            </a:endParaRPr>
          </a:p>
        </p:txBody>
      </p:sp>
      <p:sp>
        <p:nvSpPr>
          <p:cNvPr id="4" name="Down Arrow 3"/>
          <p:cNvSpPr/>
          <p:nvPr/>
        </p:nvSpPr>
        <p:spPr>
          <a:xfrm rot="10800000">
            <a:off x="2771800" y="1196752"/>
            <a:ext cx="484632" cy="4464496"/>
          </a:xfrm>
          <a:prstGeom prst="downArrow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0" name="TextBox 9"/>
          <p:cNvSpPr txBox="1"/>
          <p:nvPr/>
        </p:nvSpPr>
        <p:spPr>
          <a:xfrm>
            <a:off x="0" y="980728"/>
            <a:ext cx="2843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dirty="0" err="1" smtClean="0">
                <a:solidFill>
                  <a:schemeClr val="accent4">
                    <a:lumMod val="50000"/>
                  </a:schemeClr>
                </a:solidFill>
                <a:latin typeface="Papyrus" pitchFamily="66" charset="0"/>
              </a:rPr>
              <a:t>Anandamaya</a:t>
            </a:r>
            <a:r>
              <a:rPr lang="en-AU" sz="2400" dirty="0" smtClean="0">
                <a:solidFill>
                  <a:schemeClr val="accent4">
                    <a:lumMod val="50000"/>
                  </a:schemeClr>
                </a:solidFill>
                <a:latin typeface="Papyrus" pitchFamily="66" charset="0"/>
              </a:rPr>
              <a:t> </a:t>
            </a:r>
            <a:r>
              <a:rPr lang="en-AU" sz="2400" dirty="0" err="1" smtClean="0">
                <a:solidFill>
                  <a:schemeClr val="accent4">
                    <a:lumMod val="50000"/>
                  </a:schemeClr>
                </a:solidFill>
                <a:latin typeface="Papyrus" pitchFamily="66" charset="0"/>
              </a:rPr>
              <a:t>kosha</a:t>
            </a:r>
            <a:endParaRPr lang="en-AU" sz="2400" dirty="0">
              <a:solidFill>
                <a:schemeClr val="accent4">
                  <a:lumMod val="50000"/>
                </a:schemeClr>
              </a:solidFill>
              <a:latin typeface="Papyrus" pitchFamily="66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2060848"/>
            <a:ext cx="277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 err="1" smtClean="0">
                <a:solidFill>
                  <a:schemeClr val="accent4">
                    <a:lumMod val="50000"/>
                  </a:schemeClr>
                </a:solidFill>
                <a:latin typeface="Papyrus" pitchFamily="66" charset="0"/>
              </a:rPr>
              <a:t>Vijnanamaya</a:t>
            </a:r>
            <a:r>
              <a:rPr lang="en-AU" sz="2400" dirty="0" smtClean="0">
                <a:solidFill>
                  <a:schemeClr val="accent4">
                    <a:lumMod val="50000"/>
                  </a:schemeClr>
                </a:solidFill>
                <a:latin typeface="Papyrus" pitchFamily="66" charset="0"/>
              </a:rPr>
              <a:t> </a:t>
            </a:r>
            <a:r>
              <a:rPr lang="en-AU" sz="2400" dirty="0" err="1" smtClean="0">
                <a:solidFill>
                  <a:schemeClr val="accent4">
                    <a:lumMod val="50000"/>
                  </a:schemeClr>
                </a:solidFill>
                <a:latin typeface="Papyrus" pitchFamily="66" charset="0"/>
              </a:rPr>
              <a:t>kosha</a:t>
            </a:r>
            <a:endParaRPr lang="en-AU" sz="2400" dirty="0">
              <a:solidFill>
                <a:schemeClr val="accent4">
                  <a:lumMod val="50000"/>
                </a:schemeClr>
              </a:solidFill>
              <a:latin typeface="Papyrus" pitchFamily="66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7504" y="3140968"/>
            <a:ext cx="2592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dirty="0" err="1" smtClean="0">
                <a:solidFill>
                  <a:schemeClr val="accent4">
                    <a:lumMod val="50000"/>
                  </a:schemeClr>
                </a:solidFill>
                <a:latin typeface="Papyrus" pitchFamily="66" charset="0"/>
              </a:rPr>
              <a:t>Manamaya</a:t>
            </a:r>
            <a:r>
              <a:rPr lang="en-AU" sz="2400" dirty="0" smtClean="0">
                <a:solidFill>
                  <a:schemeClr val="accent4">
                    <a:lumMod val="50000"/>
                  </a:schemeClr>
                </a:solidFill>
                <a:latin typeface="Papyrus" pitchFamily="66" charset="0"/>
              </a:rPr>
              <a:t> </a:t>
            </a:r>
            <a:r>
              <a:rPr lang="en-AU" sz="2400" dirty="0" err="1" smtClean="0">
                <a:solidFill>
                  <a:schemeClr val="accent4">
                    <a:lumMod val="50000"/>
                  </a:schemeClr>
                </a:solidFill>
                <a:latin typeface="Papyrus" pitchFamily="66" charset="0"/>
              </a:rPr>
              <a:t>kosha</a:t>
            </a:r>
            <a:endParaRPr lang="en-AU" sz="2400" dirty="0">
              <a:solidFill>
                <a:schemeClr val="accent4">
                  <a:lumMod val="50000"/>
                </a:schemeClr>
              </a:solidFill>
              <a:latin typeface="Papyrus" pitchFamily="66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79512" y="4293096"/>
            <a:ext cx="2520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dirty="0" err="1" smtClean="0">
                <a:solidFill>
                  <a:schemeClr val="accent4">
                    <a:lumMod val="50000"/>
                  </a:schemeClr>
                </a:solidFill>
                <a:latin typeface="Papyrus" pitchFamily="66" charset="0"/>
              </a:rPr>
              <a:t>Pranamaya</a:t>
            </a:r>
            <a:r>
              <a:rPr lang="en-AU" sz="2400" dirty="0" smtClean="0">
                <a:solidFill>
                  <a:schemeClr val="accent4">
                    <a:lumMod val="50000"/>
                  </a:schemeClr>
                </a:solidFill>
                <a:latin typeface="Papyrus" pitchFamily="66" charset="0"/>
              </a:rPr>
              <a:t> </a:t>
            </a:r>
            <a:r>
              <a:rPr lang="en-AU" sz="2400" dirty="0" err="1" smtClean="0">
                <a:solidFill>
                  <a:schemeClr val="accent4">
                    <a:lumMod val="50000"/>
                  </a:schemeClr>
                </a:solidFill>
                <a:latin typeface="Papyrus" pitchFamily="66" charset="0"/>
              </a:rPr>
              <a:t>kosha</a:t>
            </a:r>
            <a:endParaRPr lang="en-AU" sz="2400" dirty="0">
              <a:solidFill>
                <a:schemeClr val="accent4">
                  <a:lumMod val="50000"/>
                </a:schemeClr>
              </a:solidFill>
              <a:latin typeface="Papyrus" pitchFamily="66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79512" y="4941168"/>
            <a:ext cx="2520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dirty="0" err="1" smtClean="0">
                <a:solidFill>
                  <a:schemeClr val="accent4">
                    <a:lumMod val="50000"/>
                  </a:schemeClr>
                </a:solidFill>
                <a:latin typeface="Papyrus" pitchFamily="66" charset="0"/>
              </a:rPr>
              <a:t>Annamaya</a:t>
            </a:r>
            <a:r>
              <a:rPr lang="en-AU" sz="2400" dirty="0" smtClean="0">
                <a:solidFill>
                  <a:schemeClr val="accent4">
                    <a:lumMod val="50000"/>
                  </a:schemeClr>
                </a:solidFill>
                <a:latin typeface="Papyrus" pitchFamily="66" charset="0"/>
              </a:rPr>
              <a:t> </a:t>
            </a:r>
            <a:r>
              <a:rPr lang="en-AU" sz="2400" dirty="0" err="1" smtClean="0">
                <a:solidFill>
                  <a:schemeClr val="accent4">
                    <a:lumMod val="50000"/>
                  </a:schemeClr>
                </a:solidFill>
                <a:latin typeface="Papyrus" pitchFamily="66" charset="0"/>
              </a:rPr>
              <a:t>kosha</a:t>
            </a:r>
            <a:endParaRPr lang="en-AU" sz="2400" dirty="0">
              <a:solidFill>
                <a:schemeClr val="accent4">
                  <a:lumMod val="50000"/>
                </a:schemeClr>
              </a:solidFill>
              <a:latin typeface="Papyrus" pitchFamily="66" charset="0"/>
            </a:endParaRPr>
          </a:p>
        </p:txBody>
      </p:sp>
      <p:pic>
        <p:nvPicPr>
          <p:cNvPr id="2" name="Picture 1" descr="Sheshnaag7.ps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39673" y="764704"/>
            <a:ext cx="4934285" cy="496855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0" y="260648"/>
            <a:ext cx="35766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sz="3200" dirty="0" smtClean="0">
                <a:solidFill>
                  <a:schemeClr val="accent4">
                    <a:lumMod val="50000"/>
                  </a:schemeClr>
                </a:solidFill>
                <a:latin typeface="Papyrus" pitchFamily="66" charset="0"/>
              </a:rPr>
              <a:t>The Goal of Yoga</a:t>
            </a:r>
            <a:endParaRPr lang="en-AU" sz="3200" dirty="0">
              <a:solidFill>
                <a:schemeClr val="accent4">
                  <a:lumMod val="50000"/>
                </a:schemeClr>
              </a:solidFill>
              <a:latin typeface="Papyrus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7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68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allAtOnce"/>
      <p:bldP spid="18" grpId="0" build="allAtOnce"/>
      <p:bldP spid="16" grpId="0" build="allAtOnce"/>
      <p:bldP spid="15" grpId="0" build="allAtOnce"/>
      <p:bldP spid="4" grpId="0" animBg="1"/>
      <p:bldP spid="10" grpId="0" build="allAtOnce"/>
      <p:bldP spid="11" grpId="0" build="allAtOnce"/>
      <p:bldP spid="12" grpId="0" build="allAtOnce"/>
      <p:bldP spid="13" grpId="0" build="allAtOnce"/>
      <p:bldP spid="14" grpId="0" build="allAtOnce"/>
      <p:bldP spid="8" grpId="0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9512" y="188640"/>
            <a:ext cx="8652025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>
                <a:latin typeface="Papyrus" pitchFamily="66" charset="0"/>
              </a:rPr>
              <a:t>My body connected to all via my DNA... </a:t>
            </a:r>
          </a:p>
          <a:p>
            <a:r>
              <a:rPr lang="en-AU" dirty="0" smtClean="0">
                <a:latin typeface="Papyrus" pitchFamily="66" charset="0"/>
              </a:rPr>
              <a:t>How is my DNA connected? Transmits and receives EMR.</a:t>
            </a:r>
          </a:p>
          <a:p>
            <a:endParaRPr lang="en-AU" dirty="0" smtClean="0">
              <a:latin typeface="Papyrus" pitchFamily="66" charset="0"/>
            </a:endParaRPr>
          </a:p>
          <a:p>
            <a:r>
              <a:rPr lang="en-AU" dirty="0" smtClean="0">
                <a:latin typeface="Papyrus" pitchFamily="66" charset="0"/>
              </a:rPr>
              <a:t>How does that connect me? Via the </a:t>
            </a:r>
            <a:r>
              <a:rPr lang="en-AU" dirty="0" err="1" smtClean="0">
                <a:latin typeface="Papyrus" pitchFamily="66" charset="0"/>
              </a:rPr>
              <a:t>Sthoola</a:t>
            </a:r>
            <a:r>
              <a:rPr lang="en-AU" dirty="0" smtClean="0">
                <a:latin typeface="Papyrus" pitchFamily="66" charset="0"/>
              </a:rPr>
              <a:t> Prana/Prana </a:t>
            </a:r>
            <a:r>
              <a:rPr lang="en-AU" dirty="0" err="1" smtClean="0">
                <a:latin typeface="Papyrus" pitchFamily="66" charset="0"/>
              </a:rPr>
              <a:t>Vayus</a:t>
            </a:r>
            <a:endParaRPr lang="en-AU" dirty="0" smtClean="0">
              <a:latin typeface="Papyrus" pitchFamily="66" charset="0"/>
            </a:endParaRPr>
          </a:p>
          <a:p>
            <a:r>
              <a:rPr lang="en-AU" dirty="0" smtClean="0">
                <a:latin typeface="Papyrus" pitchFamily="66" charset="0"/>
              </a:rPr>
              <a:t>Prana </a:t>
            </a:r>
            <a:r>
              <a:rPr lang="en-AU" dirty="0" err="1" smtClean="0">
                <a:latin typeface="Papyrus" pitchFamily="66" charset="0"/>
              </a:rPr>
              <a:t>Vayus</a:t>
            </a:r>
            <a:r>
              <a:rPr lang="en-AU" dirty="0" smtClean="0">
                <a:latin typeface="Papyrus" pitchFamily="66" charset="0"/>
              </a:rPr>
              <a:t> connect to </a:t>
            </a:r>
            <a:r>
              <a:rPr lang="en-AU" dirty="0" err="1" smtClean="0">
                <a:latin typeface="Papyrus" pitchFamily="66" charset="0"/>
              </a:rPr>
              <a:t>Suksma</a:t>
            </a:r>
            <a:r>
              <a:rPr lang="en-AU" dirty="0" smtClean="0">
                <a:latin typeface="Papyrus" pitchFamily="66" charset="0"/>
              </a:rPr>
              <a:t> Prana in the Linga Sharira/Subtle Body</a:t>
            </a:r>
          </a:p>
          <a:p>
            <a:endParaRPr lang="en-AU" dirty="0" smtClean="0">
              <a:latin typeface="Papyrus" pitchFamily="66" charset="0"/>
            </a:endParaRPr>
          </a:p>
          <a:p>
            <a:r>
              <a:rPr lang="en-AU" dirty="0" smtClean="0">
                <a:latin typeface="Papyrus" pitchFamily="66" charset="0"/>
              </a:rPr>
              <a:t>The </a:t>
            </a:r>
            <a:r>
              <a:rPr lang="en-AU" dirty="0" err="1" smtClean="0">
                <a:latin typeface="Papyrus" pitchFamily="66" charset="0"/>
              </a:rPr>
              <a:t>Suksma</a:t>
            </a:r>
            <a:r>
              <a:rPr lang="en-AU" dirty="0" smtClean="0">
                <a:latin typeface="Papyrus" pitchFamily="66" charset="0"/>
              </a:rPr>
              <a:t> Prana is responsible for all manifestations and expression of and by me.</a:t>
            </a:r>
          </a:p>
          <a:p>
            <a:r>
              <a:rPr lang="en-AU" dirty="0" smtClean="0">
                <a:latin typeface="Papyrus" pitchFamily="66" charset="0"/>
              </a:rPr>
              <a:t>How I am connected, in turn creates the events happening and yet to happen in my life.</a:t>
            </a:r>
          </a:p>
          <a:p>
            <a:endParaRPr lang="en-AU" dirty="0" smtClean="0">
              <a:latin typeface="Papyrus" pitchFamily="66" charset="0"/>
            </a:endParaRPr>
          </a:p>
          <a:p>
            <a:r>
              <a:rPr lang="en-AU" dirty="0" smtClean="0">
                <a:latin typeface="Papyrus" pitchFamily="66" charset="0"/>
              </a:rPr>
              <a:t>How is the Linga Sharira anchored into my physical being?</a:t>
            </a:r>
          </a:p>
          <a:p>
            <a:r>
              <a:rPr lang="en-AU" dirty="0" smtClean="0">
                <a:latin typeface="Papyrus" pitchFamily="66" charset="0"/>
              </a:rPr>
              <a:t>Via the central column in the spinal cord known as the </a:t>
            </a:r>
            <a:r>
              <a:rPr lang="en-AU" dirty="0" err="1" smtClean="0">
                <a:latin typeface="Papyrus" pitchFamily="66" charset="0"/>
              </a:rPr>
              <a:t>nadi</a:t>
            </a:r>
            <a:r>
              <a:rPr lang="en-AU" dirty="0" smtClean="0">
                <a:latin typeface="Papyrus" pitchFamily="66" charset="0"/>
              </a:rPr>
              <a:t> </a:t>
            </a:r>
            <a:r>
              <a:rPr lang="en-AU" dirty="0" err="1" smtClean="0">
                <a:latin typeface="Papyrus" pitchFamily="66" charset="0"/>
              </a:rPr>
              <a:t>Sushumna</a:t>
            </a:r>
            <a:r>
              <a:rPr lang="en-AU" dirty="0" smtClean="0">
                <a:latin typeface="Papyrus" pitchFamily="66" charset="0"/>
              </a:rPr>
              <a:t>.</a:t>
            </a:r>
          </a:p>
          <a:p>
            <a:r>
              <a:rPr lang="en-AU" dirty="0" smtClean="0">
                <a:latin typeface="Papyrus" pitchFamily="66" charset="0"/>
              </a:rPr>
              <a:t>Within this channel are seven known junctions within the Linga Sharira affecting</a:t>
            </a:r>
          </a:p>
          <a:p>
            <a:r>
              <a:rPr lang="en-AU" dirty="0" smtClean="0">
                <a:latin typeface="Papyrus" pitchFamily="66" charset="0"/>
              </a:rPr>
              <a:t>everything physical and non physical within my being. </a:t>
            </a:r>
          </a:p>
          <a:p>
            <a:endParaRPr lang="en-AU" dirty="0" smtClean="0">
              <a:latin typeface="Papyrus" pitchFamily="66" charset="0"/>
            </a:endParaRPr>
          </a:p>
          <a:p>
            <a:r>
              <a:rPr lang="en-AU" dirty="0" smtClean="0">
                <a:latin typeface="Papyrus" pitchFamily="66" charset="0"/>
              </a:rPr>
              <a:t>The great sages, seers and </a:t>
            </a:r>
            <a:r>
              <a:rPr lang="en-AU" dirty="0" err="1" smtClean="0">
                <a:latin typeface="Papyrus" pitchFamily="66" charset="0"/>
              </a:rPr>
              <a:t>munis</a:t>
            </a:r>
            <a:r>
              <a:rPr lang="en-AU" dirty="0" smtClean="0">
                <a:latin typeface="Papyrus" pitchFamily="66" charset="0"/>
              </a:rPr>
              <a:t> appreciated these major junctions </a:t>
            </a:r>
          </a:p>
          <a:p>
            <a:r>
              <a:rPr lang="en-AU" dirty="0" smtClean="0">
                <a:latin typeface="Papyrus" pitchFamily="66" charset="0"/>
              </a:rPr>
              <a:t>within the Linga Sharira as the Chakras. </a:t>
            </a:r>
          </a:p>
          <a:p>
            <a:endParaRPr lang="en-AU" dirty="0" smtClean="0">
              <a:latin typeface="Papyrus" pitchFamily="66" charset="0"/>
            </a:endParaRPr>
          </a:p>
          <a:p>
            <a:r>
              <a:rPr lang="en-AU" dirty="0" smtClean="0">
                <a:latin typeface="Papyrus" pitchFamily="66" charset="0"/>
              </a:rPr>
              <a:t>Each Chakra having a specific number of ‘petals’ or smaller </a:t>
            </a:r>
            <a:r>
              <a:rPr lang="en-AU" dirty="0" err="1" smtClean="0">
                <a:latin typeface="Papyrus" pitchFamily="66" charset="0"/>
              </a:rPr>
              <a:t>nadis</a:t>
            </a:r>
            <a:r>
              <a:rPr lang="en-AU" dirty="0" smtClean="0">
                <a:latin typeface="Papyrus" pitchFamily="66" charset="0"/>
              </a:rPr>
              <a:t>. Fifty to be precise.</a:t>
            </a:r>
          </a:p>
          <a:p>
            <a:r>
              <a:rPr lang="en-AU" dirty="0" smtClean="0">
                <a:latin typeface="Papyrus" pitchFamily="66" charset="0"/>
              </a:rPr>
              <a:t>Each one of the fifty channels corresponds directly to the vibration, frequency, tone</a:t>
            </a:r>
          </a:p>
          <a:p>
            <a:r>
              <a:rPr lang="en-AU" dirty="0" smtClean="0">
                <a:latin typeface="Papyrus" pitchFamily="66" charset="0"/>
              </a:rPr>
              <a:t>and appearance of one specific letter of the Sanskrit alphabet.</a:t>
            </a:r>
          </a:p>
          <a:p>
            <a:endParaRPr lang="en-AU" dirty="0" smtClean="0">
              <a:latin typeface="Papyrus" pitchFamily="66" charset="0"/>
            </a:endParaRPr>
          </a:p>
          <a:p>
            <a:r>
              <a:rPr lang="en-AU" dirty="0" smtClean="0">
                <a:latin typeface="Papyrus" pitchFamily="66" charset="0"/>
              </a:rPr>
              <a:t>The 50 </a:t>
            </a:r>
            <a:r>
              <a:rPr lang="en-AU" dirty="0" err="1" smtClean="0">
                <a:latin typeface="Papyrus" pitchFamily="66" charset="0"/>
              </a:rPr>
              <a:t>Matrikas</a:t>
            </a:r>
            <a:r>
              <a:rPr lang="en-AU" dirty="0" smtClean="0">
                <a:latin typeface="Papyrus" pitchFamily="66" charset="0"/>
              </a:rPr>
              <a:t>, </a:t>
            </a:r>
            <a:r>
              <a:rPr lang="en-AU" dirty="0" err="1" smtClean="0">
                <a:latin typeface="Papyrus" pitchFamily="66" charset="0"/>
              </a:rPr>
              <a:t>Devanagari</a:t>
            </a:r>
            <a:r>
              <a:rPr lang="en-AU" dirty="0" smtClean="0">
                <a:latin typeface="Papyrus" pitchFamily="66" charset="0"/>
              </a:rPr>
              <a:t> – the abode of the Gods </a:t>
            </a:r>
            <a:endParaRPr lang="en-AU" dirty="0">
              <a:latin typeface="Papyrus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4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4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sahasrara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3608" y="260648"/>
            <a:ext cx="2736304" cy="1489653"/>
          </a:xfrm>
          <a:prstGeom prst="rect">
            <a:avLst/>
          </a:prstGeom>
        </p:spPr>
      </p:pic>
      <p:pic>
        <p:nvPicPr>
          <p:cNvPr id="11" name="Picture 10" descr="ajna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87624" y="2204864"/>
            <a:ext cx="2448272" cy="1504950"/>
          </a:xfrm>
          <a:prstGeom prst="rect">
            <a:avLst/>
          </a:prstGeom>
        </p:spPr>
      </p:pic>
      <p:pic>
        <p:nvPicPr>
          <p:cNvPr id="17" name="Picture 16" descr="Vishuddhi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07904" y="1772816"/>
            <a:ext cx="2341359" cy="2452099"/>
          </a:xfrm>
          <a:prstGeom prst="rect">
            <a:avLst/>
          </a:prstGeom>
        </p:spPr>
      </p:pic>
      <p:pic>
        <p:nvPicPr>
          <p:cNvPr id="12" name="Picture 11" descr="anahata2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084168" y="1700808"/>
            <a:ext cx="2456773" cy="2448272"/>
          </a:xfrm>
          <a:prstGeom prst="rect">
            <a:avLst/>
          </a:prstGeom>
        </p:spPr>
      </p:pic>
      <p:pic>
        <p:nvPicPr>
          <p:cNvPr id="13" name="Picture 12" descr="manipura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156176" y="4149080"/>
            <a:ext cx="2304255" cy="2504625"/>
          </a:xfrm>
          <a:prstGeom prst="rect">
            <a:avLst/>
          </a:prstGeom>
        </p:spPr>
      </p:pic>
      <p:pic>
        <p:nvPicPr>
          <p:cNvPr id="16" name="Picture 15" descr="svadistahana1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563888" y="4149080"/>
            <a:ext cx="2509361" cy="2526035"/>
          </a:xfrm>
          <a:prstGeom prst="rect">
            <a:avLst/>
          </a:prstGeom>
        </p:spPr>
      </p:pic>
      <p:pic>
        <p:nvPicPr>
          <p:cNvPr id="14" name="Picture 13" descr="muldahara.gif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043608" y="4149080"/>
            <a:ext cx="2445421" cy="242964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987824" y="3212976"/>
            <a:ext cx="273630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dirty="0" smtClean="0">
                <a:latin typeface="Papyrus" pitchFamily="66" charset="0"/>
              </a:rPr>
              <a:t>Saving Grace</a:t>
            </a:r>
          </a:p>
          <a:p>
            <a:endParaRPr lang="en-AU" dirty="0" smtClean="0">
              <a:latin typeface="Papyrus" pitchFamily="66" charset="0"/>
            </a:endParaRPr>
          </a:p>
          <a:p>
            <a:pPr>
              <a:buFont typeface="Arial" pitchFamily="34" charset="0"/>
              <a:buChar char="•"/>
            </a:pPr>
            <a:r>
              <a:rPr lang="en-AU" dirty="0" smtClean="0">
                <a:latin typeface="Papyrus" pitchFamily="66" charset="0"/>
              </a:rPr>
              <a:t>The impulse of Kundalini</a:t>
            </a:r>
          </a:p>
          <a:p>
            <a:pPr>
              <a:buFont typeface="Arial" pitchFamily="34" charset="0"/>
              <a:buChar char="•"/>
            </a:pPr>
            <a:r>
              <a:rPr lang="en-AU" dirty="0" smtClean="0">
                <a:latin typeface="Papyrus" pitchFamily="66" charset="0"/>
              </a:rPr>
              <a:t>Yogic knowledge throughout the world</a:t>
            </a:r>
          </a:p>
          <a:p>
            <a:pPr>
              <a:buFont typeface="Arial" pitchFamily="34" charset="0"/>
              <a:buChar char="•"/>
            </a:pPr>
            <a:r>
              <a:rPr lang="en-AU" dirty="0" smtClean="0">
                <a:latin typeface="Papyrus" pitchFamily="66" charset="0"/>
              </a:rPr>
              <a:t>Man at the peak of physical investigation</a:t>
            </a:r>
          </a:p>
          <a:p>
            <a:pPr>
              <a:buFont typeface="Arial" pitchFamily="34" charset="0"/>
              <a:buChar char="•"/>
            </a:pPr>
            <a:r>
              <a:rPr lang="en-AU" dirty="0" smtClean="0">
                <a:latin typeface="Papyrus" pitchFamily="66" charset="0"/>
              </a:rPr>
              <a:t>Quantum Physics</a:t>
            </a:r>
          </a:p>
          <a:p>
            <a:pPr>
              <a:buFont typeface="Arial" pitchFamily="34" charset="0"/>
              <a:buChar char="•"/>
            </a:pPr>
            <a:r>
              <a:rPr lang="en-AU" dirty="0" smtClean="0">
                <a:latin typeface="Papyrus" pitchFamily="66" charset="0"/>
              </a:rPr>
              <a:t>Earths location</a:t>
            </a:r>
          </a:p>
          <a:p>
            <a:pPr>
              <a:buFont typeface="Arial" pitchFamily="34" charset="0"/>
              <a:buChar char="•"/>
            </a:pPr>
            <a:r>
              <a:rPr lang="en-AU" dirty="0" smtClean="0">
                <a:latin typeface="Papyrus" pitchFamily="66" charset="0"/>
              </a:rPr>
              <a:t>Collective consciousness </a:t>
            </a:r>
            <a:r>
              <a:rPr lang="en-AU" dirty="0" err="1" smtClean="0">
                <a:latin typeface="Papyrus" pitchFamily="66" charset="0"/>
              </a:rPr>
              <a:t>Manipura</a:t>
            </a:r>
            <a:r>
              <a:rPr lang="en-AU" dirty="0" smtClean="0">
                <a:latin typeface="Papyrus" pitchFamily="66" charset="0"/>
              </a:rPr>
              <a:t> to </a:t>
            </a:r>
            <a:r>
              <a:rPr lang="en-AU" dirty="0" err="1" smtClean="0">
                <a:latin typeface="Papyrus" pitchFamily="66" charset="0"/>
              </a:rPr>
              <a:t>Anahata</a:t>
            </a:r>
            <a:endParaRPr lang="en-AU" dirty="0" smtClean="0">
              <a:latin typeface="Papyrus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40152" y="3212976"/>
            <a:ext cx="295232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>
                <a:latin typeface="Papyrus" pitchFamily="66" charset="0"/>
              </a:rPr>
              <a:t>Yoga and </a:t>
            </a:r>
            <a:r>
              <a:rPr lang="en-AU" dirty="0" err="1" smtClean="0">
                <a:latin typeface="Papyrus" pitchFamily="66" charset="0"/>
              </a:rPr>
              <a:t>Sanatan</a:t>
            </a:r>
            <a:r>
              <a:rPr lang="en-AU" dirty="0" smtClean="0">
                <a:latin typeface="Papyrus" pitchFamily="66" charset="0"/>
              </a:rPr>
              <a:t> Dharma</a:t>
            </a:r>
          </a:p>
          <a:p>
            <a:endParaRPr lang="en-AU" dirty="0" smtClean="0">
              <a:latin typeface="Papyrus" pitchFamily="66" charset="0"/>
            </a:endParaRPr>
          </a:p>
          <a:p>
            <a:pPr>
              <a:buFont typeface="Arial" pitchFamily="34" charset="0"/>
              <a:buChar char="•"/>
            </a:pPr>
            <a:r>
              <a:rPr lang="en-AU" dirty="0" smtClean="0">
                <a:latin typeface="Papyrus" pitchFamily="66" charset="0"/>
              </a:rPr>
              <a:t>Controlled by Life</a:t>
            </a:r>
          </a:p>
          <a:p>
            <a:pPr>
              <a:buFont typeface="Arial" pitchFamily="34" charset="0"/>
              <a:buChar char="•"/>
            </a:pPr>
            <a:r>
              <a:rPr lang="en-AU" dirty="0" smtClean="0">
                <a:latin typeface="Papyrus" pitchFamily="66" charset="0"/>
              </a:rPr>
              <a:t>Spiritually Educated</a:t>
            </a:r>
          </a:p>
          <a:p>
            <a:r>
              <a:rPr lang="en-AU" dirty="0" smtClean="0">
                <a:latin typeface="Papyrus" pitchFamily="66" charset="0"/>
              </a:rPr>
              <a:t>Consciousness </a:t>
            </a:r>
          </a:p>
          <a:p>
            <a:pPr>
              <a:buFont typeface="Arial" pitchFamily="34" charset="0"/>
              <a:buChar char="•"/>
            </a:pPr>
            <a:r>
              <a:rPr lang="en-AU" dirty="0" smtClean="0">
                <a:latin typeface="Papyrus" pitchFamily="66" charset="0"/>
              </a:rPr>
              <a:t>Aware of Seven Chakras</a:t>
            </a:r>
          </a:p>
          <a:p>
            <a:pPr>
              <a:buFont typeface="Arial" pitchFamily="34" charset="0"/>
              <a:buChar char="•"/>
            </a:pPr>
            <a:r>
              <a:rPr lang="en-AU" dirty="0" smtClean="0">
                <a:latin typeface="Papyrus" pitchFamily="66" charset="0"/>
              </a:rPr>
              <a:t>Aware of Three </a:t>
            </a:r>
            <a:r>
              <a:rPr lang="en-AU" dirty="0" err="1" smtClean="0">
                <a:latin typeface="Papyrus" pitchFamily="66" charset="0"/>
              </a:rPr>
              <a:t>Granthis</a:t>
            </a:r>
            <a:endParaRPr lang="en-AU" dirty="0" smtClean="0">
              <a:latin typeface="Papyrus" pitchFamily="66" charset="0"/>
            </a:endParaRPr>
          </a:p>
          <a:p>
            <a:pPr>
              <a:buFont typeface="Arial" pitchFamily="34" charset="0"/>
              <a:buChar char="•"/>
            </a:pPr>
            <a:r>
              <a:rPr lang="en-AU" dirty="0" smtClean="0">
                <a:latin typeface="Papyrus" pitchFamily="66" charset="0"/>
              </a:rPr>
              <a:t>Aware of Five </a:t>
            </a:r>
            <a:r>
              <a:rPr lang="en-AU" dirty="0" err="1" smtClean="0">
                <a:latin typeface="Papyrus" pitchFamily="66" charset="0"/>
              </a:rPr>
              <a:t>Koshas</a:t>
            </a:r>
            <a:endParaRPr lang="en-AU" dirty="0" smtClean="0">
              <a:latin typeface="Papyrus" pitchFamily="66" charset="0"/>
            </a:endParaRPr>
          </a:p>
          <a:p>
            <a:pPr>
              <a:buFont typeface="Arial" pitchFamily="34" charset="0"/>
              <a:buChar char="•"/>
            </a:pPr>
            <a:r>
              <a:rPr lang="en-AU" dirty="0" smtClean="0">
                <a:latin typeface="Papyrus" pitchFamily="66" charset="0"/>
              </a:rPr>
              <a:t>Connected to everything</a:t>
            </a:r>
          </a:p>
          <a:p>
            <a:pPr>
              <a:buFont typeface="Arial" pitchFamily="34" charset="0"/>
              <a:buChar char="•"/>
            </a:pPr>
            <a:r>
              <a:rPr lang="en-AU" dirty="0" smtClean="0">
                <a:latin typeface="Papyrus" pitchFamily="66" charset="0"/>
              </a:rPr>
              <a:t>Soul Incarnate/</a:t>
            </a:r>
            <a:r>
              <a:rPr lang="en-AU" dirty="0" err="1" smtClean="0">
                <a:latin typeface="Papyrus" pitchFamily="66" charset="0"/>
              </a:rPr>
              <a:t>Involuted</a:t>
            </a:r>
            <a:endParaRPr lang="en-AU" dirty="0" smtClean="0">
              <a:latin typeface="Papyrus" pitchFamily="66" charset="0"/>
            </a:endParaRPr>
          </a:p>
          <a:p>
            <a:endParaRPr lang="en-AU" dirty="0" smtClean="0"/>
          </a:p>
          <a:p>
            <a:endParaRPr lang="en-AU" dirty="0"/>
          </a:p>
        </p:txBody>
      </p:sp>
      <p:sp>
        <p:nvSpPr>
          <p:cNvPr id="6" name="TextBox 5"/>
          <p:cNvSpPr txBox="1"/>
          <p:nvPr/>
        </p:nvSpPr>
        <p:spPr>
          <a:xfrm>
            <a:off x="107504" y="3212976"/>
            <a:ext cx="280831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>
                <a:latin typeface="Papyrus" pitchFamily="66" charset="0"/>
              </a:rPr>
              <a:t>Current Western Culture</a:t>
            </a:r>
          </a:p>
          <a:p>
            <a:endParaRPr lang="en-AU" dirty="0" smtClean="0">
              <a:latin typeface="Papyrus" pitchFamily="66" charset="0"/>
            </a:endParaRPr>
          </a:p>
          <a:p>
            <a:pPr>
              <a:buFont typeface="Arial" pitchFamily="34" charset="0"/>
              <a:buChar char="•"/>
            </a:pPr>
            <a:r>
              <a:rPr lang="en-AU" dirty="0" smtClean="0">
                <a:latin typeface="Papyrus" pitchFamily="66" charset="0"/>
              </a:rPr>
              <a:t>Financially Controlled</a:t>
            </a:r>
          </a:p>
          <a:p>
            <a:pPr>
              <a:buFont typeface="Arial" pitchFamily="34" charset="0"/>
              <a:buChar char="•"/>
            </a:pPr>
            <a:r>
              <a:rPr lang="en-AU" dirty="0" smtClean="0">
                <a:latin typeface="Papyrus" pitchFamily="66" charset="0"/>
              </a:rPr>
              <a:t>Spiritually Oppressed</a:t>
            </a:r>
          </a:p>
          <a:p>
            <a:r>
              <a:rPr lang="en-AU" dirty="0" smtClean="0">
                <a:latin typeface="Papyrus" pitchFamily="66" charset="0"/>
              </a:rPr>
              <a:t>Conscious Awareness </a:t>
            </a:r>
          </a:p>
          <a:p>
            <a:pPr>
              <a:buFont typeface="Arial" pitchFamily="34" charset="0"/>
              <a:buChar char="•"/>
            </a:pPr>
            <a:r>
              <a:rPr lang="en-AU" dirty="0" smtClean="0">
                <a:latin typeface="Papyrus" pitchFamily="66" charset="0"/>
              </a:rPr>
              <a:t>Three lower Chakras</a:t>
            </a:r>
          </a:p>
          <a:p>
            <a:pPr>
              <a:buFont typeface="Arial" pitchFamily="34" charset="0"/>
              <a:buChar char="•"/>
            </a:pPr>
            <a:r>
              <a:rPr lang="en-AU" dirty="0" smtClean="0">
                <a:latin typeface="Papyrus" pitchFamily="66" charset="0"/>
              </a:rPr>
              <a:t>Below Brahma </a:t>
            </a:r>
            <a:r>
              <a:rPr lang="en-AU" dirty="0" err="1" smtClean="0">
                <a:latin typeface="Papyrus" pitchFamily="66" charset="0"/>
              </a:rPr>
              <a:t>Granthi</a:t>
            </a:r>
            <a:endParaRPr lang="en-AU" dirty="0" smtClean="0">
              <a:latin typeface="Papyrus" pitchFamily="66" charset="0"/>
            </a:endParaRPr>
          </a:p>
          <a:p>
            <a:pPr>
              <a:buFont typeface="Arial" pitchFamily="34" charset="0"/>
              <a:buChar char="•"/>
            </a:pPr>
            <a:r>
              <a:rPr lang="en-AU" dirty="0" smtClean="0">
                <a:latin typeface="Papyrus" pitchFamily="66" charset="0"/>
              </a:rPr>
              <a:t>Three denser </a:t>
            </a:r>
            <a:r>
              <a:rPr lang="en-AU" dirty="0" err="1" smtClean="0">
                <a:latin typeface="Papyrus" pitchFamily="66" charset="0"/>
              </a:rPr>
              <a:t>Koshas</a:t>
            </a:r>
            <a:endParaRPr lang="en-AU" dirty="0" smtClean="0">
              <a:latin typeface="Papyrus" pitchFamily="66" charset="0"/>
            </a:endParaRPr>
          </a:p>
          <a:p>
            <a:pPr>
              <a:buFont typeface="Arial" pitchFamily="34" charset="0"/>
              <a:buChar char="•"/>
            </a:pPr>
            <a:r>
              <a:rPr lang="en-AU" dirty="0" err="1" smtClean="0">
                <a:latin typeface="Papyrus" pitchFamily="66" charset="0"/>
              </a:rPr>
              <a:t>Seperate</a:t>
            </a:r>
            <a:r>
              <a:rPr lang="en-AU" dirty="0" smtClean="0">
                <a:latin typeface="Papyrus" pitchFamily="66" charset="0"/>
              </a:rPr>
              <a:t> from everything</a:t>
            </a:r>
          </a:p>
          <a:p>
            <a:pPr>
              <a:buFont typeface="Arial" pitchFamily="34" charset="0"/>
              <a:buChar char="•"/>
            </a:pPr>
            <a:r>
              <a:rPr lang="en-AU" dirty="0" smtClean="0">
                <a:latin typeface="Papyrus" pitchFamily="66" charset="0"/>
              </a:rPr>
              <a:t>Animal that has evolved</a:t>
            </a:r>
          </a:p>
          <a:p>
            <a:endParaRPr lang="en-AU" dirty="0" smtClean="0"/>
          </a:p>
          <a:p>
            <a:endParaRPr lang="en-AU" dirty="0"/>
          </a:p>
        </p:txBody>
      </p:sp>
      <p:pic>
        <p:nvPicPr>
          <p:cNvPr id="11" name="Picture 10" descr="chakra_man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660232" y="188640"/>
            <a:ext cx="2339056" cy="2664296"/>
          </a:xfrm>
          <a:prstGeom prst="rect">
            <a:avLst/>
          </a:prstGeom>
        </p:spPr>
      </p:pic>
      <p:pic>
        <p:nvPicPr>
          <p:cNvPr id="3" name="Picture 2" descr="Hermes.jpg"/>
          <p:cNvPicPr>
            <a:picLocks noChangeAspect="1"/>
          </p:cNvPicPr>
          <p:nvPr/>
        </p:nvPicPr>
        <p:blipFill>
          <a:blip r:embed="rId3" cstate="print"/>
          <a:srcRect l="5681" t="2751" b="1701"/>
          <a:stretch>
            <a:fillRect/>
          </a:stretch>
        </p:blipFill>
        <p:spPr>
          <a:xfrm>
            <a:off x="2411760" y="188640"/>
            <a:ext cx="1872208" cy="2664296"/>
          </a:xfrm>
          <a:prstGeom prst="rect">
            <a:avLst/>
          </a:prstGeom>
        </p:spPr>
      </p:pic>
      <p:pic>
        <p:nvPicPr>
          <p:cNvPr id="2" name="Picture 1" descr="Tree.jpg"/>
          <p:cNvPicPr>
            <a:picLocks noChangeAspect="1"/>
          </p:cNvPicPr>
          <p:nvPr/>
        </p:nvPicPr>
        <p:blipFill>
          <a:blip r:embed="rId4" cstate="print"/>
          <a:srcRect l="606" r="5682" b="3900"/>
          <a:stretch>
            <a:fillRect/>
          </a:stretch>
        </p:blipFill>
        <p:spPr>
          <a:xfrm rot="60000">
            <a:off x="203064" y="134019"/>
            <a:ext cx="2016282" cy="2716633"/>
          </a:xfrm>
          <a:prstGeom prst="rect">
            <a:avLst/>
          </a:prstGeom>
        </p:spPr>
      </p:pic>
      <p:pic>
        <p:nvPicPr>
          <p:cNvPr id="10" name="Picture 9" descr="Adam_and_Eve.jpg"/>
          <p:cNvPicPr>
            <a:picLocks noChangeAspect="1"/>
          </p:cNvPicPr>
          <p:nvPr/>
        </p:nvPicPr>
        <p:blipFill>
          <a:blip r:embed="rId5" cstate="print"/>
          <a:srcRect t="2500" b="2500"/>
          <a:stretch>
            <a:fillRect/>
          </a:stretch>
        </p:blipFill>
        <p:spPr>
          <a:xfrm>
            <a:off x="4427984" y="188640"/>
            <a:ext cx="2088232" cy="2664296"/>
          </a:xfrm>
          <a:prstGeom prst="rect">
            <a:avLst/>
          </a:prstGeom>
        </p:spPr>
      </p:pic>
      <p:sp>
        <p:nvSpPr>
          <p:cNvPr id="14" name="Down Arrow 13"/>
          <p:cNvSpPr/>
          <p:nvPr/>
        </p:nvSpPr>
        <p:spPr>
          <a:xfrm>
            <a:off x="2843808" y="3861048"/>
            <a:ext cx="216024" cy="2232248"/>
          </a:xfrm>
          <a:prstGeom prst="downArrow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" name="Down Arrow 14"/>
          <p:cNvSpPr/>
          <p:nvPr/>
        </p:nvSpPr>
        <p:spPr>
          <a:xfrm rot="10800000">
            <a:off x="5796136" y="3861048"/>
            <a:ext cx="216024" cy="2232248"/>
          </a:xfrm>
          <a:prstGeom prst="downArrow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1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1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10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1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10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6" dur="10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10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1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6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1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6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1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6" dur="10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1" dur="10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  <p:bldP spid="7" grpId="0" build="p"/>
      <p:bldP spid="6" grpId="0" build="p"/>
      <p:bldP spid="14" grpId="0" animBg="1"/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59632" y="1196752"/>
            <a:ext cx="662473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>
                <a:latin typeface="Papyrus" pitchFamily="66" charset="0"/>
              </a:rPr>
              <a:t>Credits</a:t>
            </a:r>
          </a:p>
          <a:p>
            <a:endParaRPr lang="en-AU" dirty="0" smtClean="0">
              <a:latin typeface="Papyrus" pitchFamily="66" charset="0"/>
            </a:endParaRPr>
          </a:p>
          <a:p>
            <a:r>
              <a:rPr lang="en-AU" dirty="0" smtClean="0">
                <a:latin typeface="Papyrus" pitchFamily="66" charset="0"/>
              </a:rPr>
              <a:t>Sheshnaag Yoga Centre – ‘Share the World’</a:t>
            </a:r>
          </a:p>
          <a:p>
            <a:endParaRPr lang="en-AU" dirty="0" smtClean="0">
              <a:latin typeface="Papyrus" pitchFamily="66" charset="0"/>
            </a:endParaRPr>
          </a:p>
          <a:p>
            <a:r>
              <a:rPr lang="en-AU" dirty="0" smtClean="0">
                <a:latin typeface="Papyrus" pitchFamily="66" charset="0"/>
              </a:rPr>
              <a:t>The “What on Earth is Kundalini?” series – MJ Perring/</a:t>
            </a:r>
            <a:r>
              <a:rPr lang="en-AU" dirty="0" err="1" smtClean="0">
                <a:latin typeface="Papyrus" pitchFamily="66" charset="0"/>
              </a:rPr>
              <a:t>omdevaji</a:t>
            </a:r>
            <a:endParaRPr lang="en-AU" dirty="0" smtClean="0">
              <a:latin typeface="Papyrus" pitchFamily="66" charset="0"/>
            </a:endParaRPr>
          </a:p>
          <a:p>
            <a:endParaRPr lang="en-AU" dirty="0" smtClean="0">
              <a:latin typeface="Papyrus" pitchFamily="66" charset="0"/>
            </a:endParaRPr>
          </a:p>
          <a:p>
            <a:r>
              <a:rPr lang="en-AU" dirty="0" smtClean="0">
                <a:latin typeface="Papyrus" pitchFamily="66" charset="0"/>
              </a:rPr>
              <a:t>Satyananda/Bihar Yoga Association</a:t>
            </a:r>
          </a:p>
          <a:p>
            <a:endParaRPr lang="en-AU" dirty="0" smtClean="0">
              <a:latin typeface="Papyrus" pitchFamily="66" charset="0"/>
            </a:endParaRPr>
          </a:p>
          <a:p>
            <a:r>
              <a:rPr lang="en-AU" dirty="0" smtClean="0">
                <a:latin typeface="Papyrus" pitchFamily="66" charset="0"/>
              </a:rPr>
              <a:t>The Secret Teachings of All Ages – Manly P Hall</a:t>
            </a:r>
          </a:p>
          <a:p>
            <a:endParaRPr lang="en-AU" dirty="0" smtClean="0">
              <a:latin typeface="Papyrus" pitchFamily="66" charset="0"/>
            </a:endParaRPr>
          </a:p>
          <a:p>
            <a:r>
              <a:rPr lang="en-AU" dirty="0" smtClean="0">
                <a:latin typeface="Papyrus" pitchFamily="66" charset="0"/>
                <a:hlinkClick r:id="rId2"/>
              </a:rPr>
              <a:t>www.rickrichards.com</a:t>
            </a:r>
            <a:r>
              <a:rPr lang="en-AU" dirty="0" smtClean="0">
                <a:latin typeface="Papyrus" pitchFamily="66" charset="0"/>
              </a:rPr>
              <a:t>  &amp; </a:t>
            </a:r>
            <a:r>
              <a:rPr lang="en-AU" dirty="0" smtClean="0">
                <a:latin typeface="Papyrus" pitchFamily="66" charset="0"/>
                <a:hlinkClick r:id="rId3"/>
              </a:rPr>
              <a:t>www.fuchsiastars.com</a:t>
            </a:r>
            <a:r>
              <a:rPr lang="en-AU" dirty="0" smtClean="0">
                <a:latin typeface="Papyrus" pitchFamily="66" charset="0"/>
              </a:rPr>
              <a:t>  </a:t>
            </a:r>
          </a:p>
          <a:p>
            <a:endParaRPr lang="en-AU" dirty="0">
              <a:latin typeface="Papyrus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910</TotalTime>
  <Words>817</Words>
  <Application>Microsoft Office PowerPoint</Application>
  <PresentationFormat>On-screen Show (4:3)</PresentationFormat>
  <Paragraphs>175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Research of the Human Body to its Core, which is the Sanskrit Alphabet –Devanagari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Grizli777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Owner</dc:creator>
  <cp:lastModifiedBy>Perring, Michael J</cp:lastModifiedBy>
  <cp:revision>96</cp:revision>
  <dcterms:created xsi:type="dcterms:W3CDTF">2012-12-29T14:08:52Z</dcterms:created>
  <dcterms:modified xsi:type="dcterms:W3CDTF">2016-01-13T13:31:52Z</dcterms:modified>
</cp:coreProperties>
</file>